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Playfair Display"/>
      <p:regular r:id="rId11"/>
      <p:bold r:id="rId12"/>
      <p:italic r:id="rId13"/>
      <p:boldItalic r:id="rId14"/>
    </p:embeddedFont>
    <p:embeddedFont>
      <p:font typeface="Montserrat"/>
      <p:regular r:id="rId15"/>
      <p:bold r:id="rId16"/>
      <p:italic r:id="rId17"/>
      <p:boldItalic r:id="rId18"/>
    </p:embeddedFont>
    <p:embeddedFont>
      <p:font typeface="Oswald"/>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Oswald-bold.fntdata"/><Relationship Id="rId11" Type="http://schemas.openxmlformats.org/officeDocument/2006/relationships/font" Target="fonts/PlayfairDisplay-regular.fntdata"/><Relationship Id="rId10" Type="http://schemas.openxmlformats.org/officeDocument/2006/relationships/slide" Target="slides/slide6.xml"/><Relationship Id="rId13" Type="http://schemas.openxmlformats.org/officeDocument/2006/relationships/font" Target="fonts/PlayfairDisplay-italic.fntdata"/><Relationship Id="rId12" Type="http://schemas.openxmlformats.org/officeDocument/2006/relationships/font" Target="fonts/PlayfairDisplay-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font" Target="fonts/PlayfairDisplay-boldItalic.fntdata"/><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Oswald-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383bb534ea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383bb534ea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383bb534ea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383bb534ea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383bb534ea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83bb534ea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383bb534ea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383bb534ea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383bb534ea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83bb534ea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chemeClr val="accent5"/>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highlight>
                  <a:schemeClr val="dk1"/>
                </a:highlight>
              </a:defRPr>
            </a:lvl1pPr>
            <a:lvl2pPr indent="-317500" lvl="1" marL="914400" algn="ctr">
              <a:spcBef>
                <a:spcPts val="1600"/>
              </a:spcBef>
              <a:spcAft>
                <a:spcPts val="0"/>
              </a:spcAft>
              <a:buSzPts val="1400"/>
              <a:buChar char="○"/>
              <a:defRPr>
                <a:highlight>
                  <a:schemeClr val="dk1"/>
                </a:highlight>
              </a:defRPr>
            </a:lvl2pPr>
            <a:lvl3pPr indent="-317500" lvl="2" marL="1371600" algn="ctr">
              <a:spcBef>
                <a:spcPts val="1600"/>
              </a:spcBef>
              <a:spcAft>
                <a:spcPts val="0"/>
              </a:spcAft>
              <a:buSzPts val="1400"/>
              <a:buChar char="■"/>
              <a:defRPr>
                <a:highlight>
                  <a:schemeClr val="dk1"/>
                </a:highlight>
              </a:defRPr>
            </a:lvl3pPr>
            <a:lvl4pPr indent="-317500" lvl="3" marL="1828800" algn="ctr">
              <a:spcBef>
                <a:spcPts val="1600"/>
              </a:spcBef>
              <a:spcAft>
                <a:spcPts val="0"/>
              </a:spcAft>
              <a:buSzPts val="1400"/>
              <a:buChar char="●"/>
              <a:defRPr>
                <a:highlight>
                  <a:schemeClr val="dk1"/>
                </a:highlight>
              </a:defRPr>
            </a:lvl4pPr>
            <a:lvl5pPr indent="-317500" lvl="4" marL="2286000" algn="ctr">
              <a:spcBef>
                <a:spcPts val="1600"/>
              </a:spcBef>
              <a:spcAft>
                <a:spcPts val="0"/>
              </a:spcAft>
              <a:buSzPts val="1400"/>
              <a:buChar char="○"/>
              <a:defRPr>
                <a:highlight>
                  <a:schemeClr val="dk1"/>
                </a:highlight>
              </a:defRPr>
            </a:lvl5pPr>
            <a:lvl6pPr indent="-317500" lvl="5" marL="2743200" algn="ctr">
              <a:spcBef>
                <a:spcPts val="1600"/>
              </a:spcBef>
              <a:spcAft>
                <a:spcPts val="0"/>
              </a:spcAft>
              <a:buSzPts val="1400"/>
              <a:buChar char="■"/>
              <a:defRPr>
                <a:highlight>
                  <a:schemeClr val="dk1"/>
                </a:highlight>
              </a:defRPr>
            </a:lvl6pPr>
            <a:lvl7pPr indent="-317500" lvl="6" marL="3200400" algn="ctr">
              <a:spcBef>
                <a:spcPts val="1600"/>
              </a:spcBef>
              <a:spcAft>
                <a:spcPts val="0"/>
              </a:spcAft>
              <a:buSzPts val="1400"/>
              <a:buChar char="●"/>
              <a:defRPr>
                <a:highlight>
                  <a:schemeClr val="dk1"/>
                </a:highlight>
              </a:defRPr>
            </a:lvl7pPr>
            <a:lvl8pPr indent="-317500" lvl="7" marL="3657600" algn="ctr">
              <a:spcBef>
                <a:spcPts val="1600"/>
              </a:spcBef>
              <a:spcAft>
                <a:spcPts val="0"/>
              </a:spcAft>
              <a:buSzPts val="1400"/>
              <a:buChar char="○"/>
              <a:defRPr>
                <a:highlight>
                  <a:schemeClr val="dk1"/>
                </a:highlight>
              </a:defRPr>
            </a:lvl8pPr>
            <a:lvl9pPr indent="-317500" lvl="8" marL="4114800" algn="ctr">
              <a:spcBef>
                <a:spcPts val="1600"/>
              </a:spcBef>
              <a:spcAft>
                <a:spcPts val="160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5"/>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highlight>
                  <a:schemeClr val="lt1"/>
                </a:highlight>
              </a:defRPr>
            </a:lvl1pPr>
            <a:lvl2pPr indent="-317500" lvl="1" marL="914400">
              <a:spcBef>
                <a:spcPts val="1600"/>
              </a:spcBef>
              <a:spcAft>
                <a:spcPts val="0"/>
              </a:spcAft>
              <a:buSzPts val="1400"/>
              <a:buChar char="○"/>
              <a:defRPr>
                <a:highlight>
                  <a:schemeClr val="lt1"/>
                </a:highlight>
              </a:defRPr>
            </a:lvl2pPr>
            <a:lvl3pPr indent="-317500" lvl="2" marL="1371600">
              <a:spcBef>
                <a:spcPts val="1600"/>
              </a:spcBef>
              <a:spcAft>
                <a:spcPts val="0"/>
              </a:spcAft>
              <a:buSzPts val="1400"/>
              <a:buChar char="■"/>
              <a:defRPr>
                <a:highlight>
                  <a:schemeClr val="lt1"/>
                </a:highlight>
              </a:defRPr>
            </a:lvl3pPr>
            <a:lvl4pPr indent="-317500" lvl="3" marL="1828800">
              <a:spcBef>
                <a:spcPts val="1600"/>
              </a:spcBef>
              <a:spcAft>
                <a:spcPts val="0"/>
              </a:spcAft>
              <a:buSzPts val="1400"/>
              <a:buChar char="●"/>
              <a:defRPr>
                <a:highlight>
                  <a:schemeClr val="lt1"/>
                </a:highlight>
              </a:defRPr>
            </a:lvl4pPr>
            <a:lvl5pPr indent="-317500" lvl="4" marL="2286000">
              <a:spcBef>
                <a:spcPts val="1600"/>
              </a:spcBef>
              <a:spcAft>
                <a:spcPts val="0"/>
              </a:spcAft>
              <a:buSzPts val="1400"/>
              <a:buChar char="○"/>
              <a:defRPr>
                <a:highlight>
                  <a:schemeClr val="lt1"/>
                </a:highlight>
              </a:defRPr>
            </a:lvl5pPr>
            <a:lvl6pPr indent="-317500" lvl="5" marL="2743200">
              <a:spcBef>
                <a:spcPts val="1600"/>
              </a:spcBef>
              <a:spcAft>
                <a:spcPts val="0"/>
              </a:spcAft>
              <a:buSzPts val="1400"/>
              <a:buChar char="■"/>
              <a:defRPr>
                <a:highlight>
                  <a:schemeClr val="lt1"/>
                </a:highlight>
              </a:defRPr>
            </a:lvl6pPr>
            <a:lvl7pPr indent="-317500" lvl="6" marL="3200400">
              <a:spcBef>
                <a:spcPts val="1600"/>
              </a:spcBef>
              <a:spcAft>
                <a:spcPts val="0"/>
              </a:spcAft>
              <a:buSzPts val="1400"/>
              <a:buChar char="●"/>
              <a:defRPr>
                <a:highlight>
                  <a:schemeClr val="lt1"/>
                </a:highlight>
              </a:defRPr>
            </a:lvl7pPr>
            <a:lvl8pPr indent="-317500" lvl="7" marL="3657600">
              <a:spcBef>
                <a:spcPts val="1600"/>
              </a:spcBef>
              <a:spcAft>
                <a:spcPts val="0"/>
              </a:spcAft>
              <a:buSzPts val="1400"/>
              <a:buChar char="○"/>
              <a:defRPr>
                <a:highlight>
                  <a:schemeClr val="lt1"/>
                </a:highlight>
              </a:defRPr>
            </a:lvl8pPr>
            <a:lvl9pPr indent="-317500" lvl="8" marL="4114800">
              <a:spcBef>
                <a:spcPts val="1600"/>
              </a:spcBef>
              <a:spcAft>
                <a:spcPts val="160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1403850"/>
            <a:ext cx="8455500" cy="2146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Conclusions</a:t>
            </a:r>
            <a:endParaRPr/>
          </a:p>
        </p:txBody>
      </p:sp>
      <p:sp>
        <p:nvSpPr>
          <p:cNvPr id="59" name="Google Shape;59;p13"/>
          <p:cNvSpPr txBox="1"/>
          <p:nvPr>
            <p:ph idx="1" type="subTitle"/>
          </p:nvPr>
        </p:nvSpPr>
        <p:spPr>
          <a:xfrm>
            <a:off x="344250" y="3550650"/>
            <a:ext cx="4910100" cy="577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Book Analysis Essay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Basics of a Conclusion</a:t>
            </a:r>
            <a:endParaRPr/>
          </a:p>
        </p:txBody>
      </p:sp>
      <p:sp>
        <p:nvSpPr>
          <p:cNvPr id="65" name="Google Shape;65;p14"/>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Reiterate your thesis statement </a:t>
            </a:r>
            <a:endParaRPr/>
          </a:p>
          <a:p>
            <a:pPr indent="-342900" lvl="0" marL="457200" rtl="0">
              <a:spcBef>
                <a:spcPts val="0"/>
              </a:spcBef>
              <a:spcAft>
                <a:spcPts val="0"/>
              </a:spcAft>
              <a:buSzPts val="1800"/>
              <a:buChar char="●"/>
            </a:pPr>
            <a:r>
              <a:rPr lang="en"/>
              <a:t>Summarize main points.</a:t>
            </a:r>
            <a:endParaRPr/>
          </a:p>
          <a:p>
            <a:pPr indent="-342900" lvl="0" marL="457200" rtl="0">
              <a:spcBef>
                <a:spcPts val="0"/>
              </a:spcBef>
              <a:spcAft>
                <a:spcPts val="0"/>
              </a:spcAft>
              <a:buSzPts val="1800"/>
              <a:buChar char="●"/>
            </a:pPr>
            <a:r>
              <a:rPr lang="en"/>
              <a:t>Do not introduce new ideas.</a:t>
            </a:r>
            <a:endParaRPr/>
          </a:p>
          <a:p>
            <a:pPr indent="-342900" lvl="0" marL="457200" rtl="0">
              <a:spcBef>
                <a:spcPts val="0"/>
              </a:spcBef>
              <a:spcAft>
                <a:spcPts val="0"/>
              </a:spcAft>
              <a:buSzPts val="1800"/>
              <a:buChar char="●"/>
            </a:pPr>
            <a:r>
              <a:rPr lang="en"/>
              <a:t>Be confident that you proved your point!</a:t>
            </a:r>
            <a:endParaRPr/>
          </a:p>
          <a:p>
            <a:pPr indent="-317500" lvl="1" marL="914400" rtl="0">
              <a:spcBef>
                <a:spcPts val="0"/>
              </a:spcBef>
              <a:spcAft>
                <a:spcPts val="0"/>
              </a:spcAft>
              <a:buSzPts val="1400"/>
              <a:buChar char="○"/>
            </a:pPr>
            <a:r>
              <a:rPr lang="en"/>
              <a:t>But don’t use first person! </a:t>
            </a:r>
            <a:endParaRPr/>
          </a:p>
          <a:p>
            <a:pPr indent="-342900" lvl="0" marL="457200">
              <a:spcBef>
                <a:spcPts val="0"/>
              </a:spcBef>
              <a:spcAft>
                <a:spcPts val="0"/>
              </a:spcAft>
              <a:buSzPts val="1800"/>
              <a:buChar char="●"/>
            </a:pPr>
            <a:r>
              <a:rPr lang="en"/>
              <a:t>Should be approximately 4-5 sentences in length.</a:t>
            </a:r>
            <a:endParaRPr/>
          </a:p>
        </p:txBody>
      </p:sp>
      <p:sp>
        <p:nvSpPr>
          <p:cNvPr id="66" name="Google Shape;66;p14"/>
          <p:cNvSpPr/>
          <p:nvPr/>
        </p:nvSpPr>
        <p:spPr>
          <a:xfrm>
            <a:off x="5068725" y="2276750"/>
            <a:ext cx="3880500" cy="25428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0" st="0"/>
                                            </p:txEl>
                                          </p:spTgt>
                                        </p:tgtEl>
                                        <p:attrNameLst>
                                          <p:attrName>style.visibility</p:attrName>
                                        </p:attrNameLst>
                                      </p:cBhvr>
                                      <p:to>
                                        <p:strVal val="visible"/>
                                      </p:to>
                                    </p:set>
                                    <p:animEffect filter="fade" transition="in">
                                      <p:cBhvr>
                                        <p:cTn dur="1000"/>
                                        <p:tgtEl>
                                          <p:spTgt spid="6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1" st="1"/>
                                            </p:txEl>
                                          </p:spTgt>
                                        </p:tgtEl>
                                        <p:attrNameLst>
                                          <p:attrName>style.visibility</p:attrName>
                                        </p:attrNameLst>
                                      </p:cBhvr>
                                      <p:to>
                                        <p:strVal val="visible"/>
                                      </p:to>
                                    </p:set>
                                    <p:animEffect filter="fade" transition="in">
                                      <p:cBhvr>
                                        <p:cTn dur="1000"/>
                                        <p:tgtEl>
                                          <p:spTgt spid="6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2" st="2"/>
                                            </p:txEl>
                                          </p:spTgt>
                                        </p:tgtEl>
                                        <p:attrNameLst>
                                          <p:attrName>style.visibility</p:attrName>
                                        </p:attrNameLst>
                                      </p:cBhvr>
                                      <p:to>
                                        <p:strVal val="visible"/>
                                      </p:to>
                                    </p:set>
                                    <p:animEffect filter="fade" transition="in">
                                      <p:cBhvr>
                                        <p:cTn dur="1000"/>
                                        <p:tgtEl>
                                          <p:spTgt spid="6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3" st="3"/>
                                            </p:txEl>
                                          </p:spTgt>
                                        </p:tgtEl>
                                        <p:attrNameLst>
                                          <p:attrName>style.visibility</p:attrName>
                                        </p:attrNameLst>
                                      </p:cBhvr>
                                      <p:to>
                                        <p:strVal val="visible"/>
                                      </p:to>
                                    </p:set>
                                    <p:animEffect filter="fade" transition="in">
                                      <p:cBhvr>
                                        <p:cTn dur="1000"/>
                                        <p:tgtEl>
                                          <p:spTgt spid="6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4" st="4"/>
                                            </p:txEl>
                                          </p:spTgt>
                                        </p:tgtEl>
                                        <p:attrNameLst>
                                          <p:attrName>style.visibility</p:attrName>
                                        </p:attrNameLst>
                                      </p:cBhvr>
                                      <p:to>
                                        <p:strVal val="visible"/>
                                      </p:to>
                                    </p:set>
                                    <p:animEffect filter="fade" transition="in">
                                      <p:cBhvr>
                                        <p:cTn dur="1000"/>
                                        <p:tgtEl>
                                          <p:spTgt spid="6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5" st="5"/>
                                            </p:txEl>
                                          </p:spTgt>
                                        </p:tgtEl>
                                        <p:attrNameLst>
                                          <p:attrName>style.visibility</p:attrName>
                                        </p:attrNameLst>
                                      </p:cBhvr>
                                      <p:to>
                                        <p:strVal val="visible"/>
                                      </p:to>
                                    </p:set>
                                    <p:animEffect filter="fade" transition="in">
                                      <p:cBhvr>
                                        <p:cTn dur="1000"/>
                                        <p:tgtEl>
                                          <p:spTgt spid="6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0" st="0"/>
                                            </p:txEl>
                                          </p:spTgt>
                                        </p:tgtEl>
                                        <p:attrNameLst>
                                          <p:attrName>style.visibility</p:attrName>
                                        </p:attrNameLst>
                                      </p:cBhvr>
                                      <p:to>
                                        <p:strVal val="visible"/>
                                      </p:to>
                                    </p:set>
                                    <p:animEffect filter="fade" transition="in">
                                      <p:cBhvr>
                                        <p:cTn dur="1000"/>
                                        <p:tgtEl>
                                          <p:spTgt spid="66">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Reiterate Thesis Statement</a:t>
            </a:r>
            <a:endParaRPr/>
          </a:p>
        </p:txBody>
      </p:sp>
      <p:sp>
        <p:nvSpPr>
          <p:cNvPr id="72" name="Google Shape;72;p15"/>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Do </a:t>
            </a:r>
            <a:r>
              <a:rPr b="1" lang="en" u="sng"/>
              <a:t>NOT</a:t>
            </a:r>
            <a:r>
              <a:rPr lang="en"/>
              <a:t> simply copy and paste your thesis statement from your introduction.</a:t>
            </a:r>
            <a:endParaRPr/>
          </a:p>
          <a:p>
            <a:pPr indent="0" lvl="0" marL="0">
              <a:spcBef>
                <a:spcPts val="1600"/>
              </a:spcBef>
              <a:spcAft>
                <a:spcPts val="1600"/>
              </a:spcAft>
              <a:buNone/>
            </a:pPr>
            <a:r>
              <a:rPr lang="en"/>
              <a:t>Use different words!  This will make it less boring for your reader.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0" st="0"/>
                                            </p:txEl>
                                          </p:spTgt>
                                        </p:tgtEl>
                                        <p:attrNameLst>
                                          <p:attrName>style.visibility</p:attrName>
                                        </p:attrNameLst>
                                      </p:cBhvr>
                                      <p:to>
                                        <p:strVal val="visible"/>
                                      </p:to>
                                    </p:set>
                                    <p:animEffect filter="fade" transition="in">
                                      <p:cBhvr>
                                        <p:cTn dur="1000"/>
                                        <p:tgtEl>
                                          <p:spTgt spid="7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1" st="1"/>
                                            </p:txEl>
                                          </p:spTgt>
                                        </p:tgtEl>
                                        <p:attrNameLst>
                                          <p:attrName>style.visibility</p:attrName>
                                        </p:attrNameLst>
                                      </p:cBhvr>
                                      <p:to>
                                        <p:strVal val="visible"/>
                                      </p:to>
                                    </p:set>
                                    <p:animEffect filter="fade" transition="in">
                                      <p:cBhvr>
                                        <p:cTn dur="1000"/>
                                        <p:tgtEl>
                                          <p:spTgt spid="7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Summarize Main Points</a:t>
            </a:r>
            <a:endParaRPr/>
          </a:p>
        </p:txBody>
      </p:sp>
      <p:sp>
        <p:nvSpPr>
          <p:cNvPr id="78" name="Google Shape;78;p16"/>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Touch on what you covered in each of your body paragraphs.  </a:t>
            </a:r>
            <a:endParaRPr/>
          </a:p>
          <a:p>
            <a:pPr indent="0" lvl="0" marL="0">
              <a:spcBef>
                <a:spcPts val="1600"/>
              </a:spcBef>
              <a:spcAft>
                <a:spcPts val="0"/>
              </a:spcAft>
              <a:buNone/>
            </a:pPr>
            <a:r>
              <a:rPr lang="en"/>
              <a:t>Do not introduce new information or provide new quotes.</a:t>
            </a:r>
            <a:endParaRPr/>
          </a:p>
          <a:p>
            <a:pPr indent="0" lvl="0" marL="0">
              <a:spcBef>
                <a:spcPts val="1600"/>
              </a:spcBef>
              <a:spcAft>
                <a:spcPts val="1600"/>
              </a:spcAft>
              <a:buNone/>
            </a:pPr>
            <a:r>
              <a:rPr lang="en"/>
              <a:t>You are simply reminding the reader that you have accomplished your task.</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0" st="0"/>
                                            </p:txEl>
                                          </p:spTgt>
                                        </p:tgtEl>
                                        <p:attrNameLst>
                                          <p:attrName>style.visibility</p:attrName>
                                        </p:attrNameLst>
                                      </p:cBhvr>
                                      <p:to>
                                        <p:strVal val="visible"/>
                                      </p:to>
                                    </p:set>
                                    <p:animEffect filter="fade" transition="in">
                                      <p:cBhvr>
                                        <p:cTn dur="1000"/>
                                        <p:tgtEl>
                                          <p:spTgt spid="7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1" st="1"/>
                                            </p:txEl>
                                          </p:spTgt>
                                        </p:tgtEl>
                                        <p:attrNameLst>
                                          <p:attrName>style.visibility</p:attrName>
                                        </p:attrNameLst>
                                      </p:cBhvr>
                                      <p:to>
                                        <p:strVal val="visible"/>
                                      </p:to>
                                    </p:set>
                                    <p:animEffect filter="fade" transition="in">
                                      <p:cBhvr>
                                        <p:cTn dur="1000"/>
                                        <p:tgtEl>
                                          <p:spTgt spid="7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2" st="2"/>
                                            </p:txEl>
                                          </p:spTgt>
                                        </p:tgtEl>
                                        <p:attrNameLst>
                                          <p:attrName>style.visibility</p:attrName>
                                        </p:attrNameLst>
                                      </p:cBhvr>
                                      <p:to>
                                        <p:strVal val="visible"/>
                                      </p:to>
                                    </p:set>
                                    <p:animEffect filter="fade" transition="in">
                                      <p:cBhvr>
                                        <p:cTn dur="1000"/>
                                        <p:tgtEl>
                                          <p:spTgt spid="7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Final Thoughts</a:t>
            </a:r>
            <a:endParaRPr/>
          </a:p>
        </p:txBody>
      </p:sp>
      <p:sp>
        <p:nvSpPr>
          <p:cNvPr id="84" name="Google Shape;84;p17"/>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Your final sentence should tie everything together.</a:t>
            </a:r>
            <a:endParaRPr/>
          </a:p>
          <a:p>
            <a:pPr indent="0" lvl="0" marL="0">
              <a:spcBef>
                <a:spcPts val="1600"/>
              </a:spcBef>
              <a:spcAft>
                <a:spcPts val="0"/>
              </a:spcAft>
              <a:buNone/>
            </a:pPr>
            <a:r>
              <a:rPr lang="en"/>
              <a:t>Try to make a connection back to your “hook” in your introduction.</a:t>
            </a:r>
            <a:endParaRPr/>
          </a:p>
          <a:p>
            <a:pPr indent="0" lvl="0" marL="0">
              <a:spcBef>
                <a:spcPts val="1600"/>
              </a:spcBef>
              <a:spcAft>
                <a:spcPts val="1600"/>
              </a:spcAft>
              <a:buNone/>
            </a:pPr>
            <a:r>
              <a:rPr lang="en"/>
              <a:t>Should be a general statement.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0" st="0"/>
                                            </p:txEl>
                                          </p:spTgt>
                                        </p:tgtEl>
                                        <p:attrNameLst>
                                          <p:attrName>style.visibility</p:attrName>
                                        </p:attrNameLst>
                                      </p:cBhvr>
                                      <p:to>
                                        <p:strVal val="visible"/>
                                      </p:to>
                                    </p:set>
                                    <p:animEffect filter="fade" transition="in">
                                      <p:cBhvr>
                                        <p:cTn dur="1000"/>
                                        <p:tgtEl>
                                          <p:spTgt spid="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1" st="1"/>
                                            </p:txEl>
                                          </p:spTgt>
                                        </p:tgtEl>
                                        <p:attrNameLst>
                                          <p:attrName>style.visibility</p:attrName>
                                        </p:attrNameLst>
                                      </p:cBhvr>
                                      <p:to>
                                        <p:strVal val="visible"/>
                                      </p:to>
                                    </p:set>
                                    <p:animEffect filter="fade" transition="in">
                                      <p:cBhvr>
                                        <p:cTn dur="1000"/>
                                        <p:tgtEl>
                                          <p:spTgt spid="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2" st="2"/>
                                            </p:txEl>
                                          </p:spTgt>
                                        </p:tgtEl>
                                        <p:attrNameLst>
                                          <p:attrName>style.visibility</p:attrName>
                                        </p:attrNameLst>
                                      </p:cBhvr>
                                      <p:to>
                                        <p:strVal val="visible"/>
                                      </p:to>
                                    </p:set>
                                    <p:animEffect filter="fade" transition="in">
                                      <p:cBhvr>
                                        <p:cTn dur="1000"/>
                                        <p:tgtEl>
                                          <p:spTgt spid="84">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EXAMPLE </a:t>
            </a:r>
            <a:endParaRPr/>
          </a:p>
        </p:txBody>
      </p:sp>
      <p:sp>
        <p:nvSpPr>
          <p:cNvPr id="90" name="Google Shape;90;p18"/>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2"/>
              </a:buClr>
              <a:buSzPts val="1100"/>
              <a:buFont typeface="Arial"/>
              <a:buNone/>
            </a:pPr>
            <a:r>
              <a:rPr lang="en" sz="1600"/>
              <a:t>In </a:t>
            </a:r>
            <a:r>
              <a:rPr i="1" lang="en" sz="1600"/>
              <a:t>The Narrative of the Life of Frederick Douglass</a:t>
            </a:r>
            <a:r>
              <a:rPr lang="en" sz="1600"/>
              <a:t>, Douglass realizes his humanity, has strength to liberate himself, and proves that slavery and education are incompatible because of his quest for literacy during his time as a slave. Douglass emphasizes self-improvement through his education. Learning to read enables him to think for himself about his condition in slavery, which then inspires him to formulate an escape plan. However, his journey does not end there.  Douglass’ final step to liberation is writing his autobiography, becoming an advocate for the abolitionist cause. He is able to shatter stereotypes that slaves were meant to be servants to the whites. Preventing slaves from literacy not only prevents them from gaining power, but it also prevents the rest of America from knowing the truth about slavery. Douglass is able to provide these truths to his audience. The power of knowledge has the capability of changing the course of history.</a:t>
            </a:r>
            <a:endParaRPr sz="1600"/>
          </a:p>
          <a:p>
            <a:pPr indent="0" lvl="0" marL="0">
              <a:spcBef>
                <a:spcPts val="1600"/>
              </a:spcBef>
              <a:spcAft>
                <a:spcPts val="1600"/>
              </a:spcAft>
              <a:buNone/>
            </a:pPr>
            <a:r>
              <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