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2160" autoAdjust="0"/>
  </p:normalViewPr>
  <p:slideViewPr>
    <p:cSldViewPr snapToGrid="0">
      <p:cViewPr varScale="1">
        <p:scale>
          <a:sx n="86" d="100"/>
          <a:sy n="86" d="100"/>
        </p:scale>
        <p:origin x="45" y="153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75077-A074-4E8C-B45E-964494945228}" type="datetimeFigureOut">
              <a:rPr lang="en-US"/>
              <a:t>9/10/2018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4C80B-8910-445E-8D30-7A590951118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21254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B48A4-4B96-49F4-8C25-4C9D06114B2C}" type="datetimeFigureOut">
              <a:rPr lang="en-US"/>
              <a:t>9/10/2018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1F1E7-4EFD-4BFF-B438-FCD52FD36B1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73561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question that your experiment answers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1F1E7-4EFD-4BFF-B438-FCD52FD36B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829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Summarize your research in</a:t>
            </a:r>
            <a:r>
              <a:rPr lang="en-US" baseline="0" dirty="0"/>
              <a:t> three to five points.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1F1E7-4EFD-4BFF-B438-FCD52FD36B1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036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4572000"/>
            <a:ext cx="121920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740333"/>
            <a:ext cx="10972800" cy="1263534"/>
          </a:xfrm>
        </p:spPr>
        <p:txBody>
          <a:bodyPr anchor="ctr">
            <a:normAutofit/>
          </a:bodyPr>
          <a:lstStyle>
            <a:lvl1pPr algn="l">
              <a:defRPr sz="580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2103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6286500"/>
            <a:ext cx="10972800" cy="45720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pic>
        <p:nvPicPr>
          <p:cNvPr id="9" name="Picture 8" descr="Closeup of test tubes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" y="0"/>
            <a:ext cx="12188952" cy="457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164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9/10/2018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556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9310254" y="0"/>
            <a:ext cx="288174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310254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86900" y="685800"/>
            <a:ext cx="2324100" cy="54863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685800"/>
            <a:ext cx="8105775" cy="54863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9/10/2018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64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9/10/2018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308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12192000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153095"/>
            <a:ext cx="10972800" cy="2286000"/>
          </a:xfrm>
        </p:spPr>
        <p:txBody>
          <a:bodyPr anchor="b">
            <a:normAutofit/>
          </a:bodyPr>
          <a:lstStyle>
            <a:lvl1pPr>
              <a:defRPr sz="5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57531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250" y="5864054"/>
            <a:ext cx="10972800" cy="450042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724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14501"/>
            <a:ext cx="4752109" cy="44577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3091" y="1714501"/>
            <a:ext cx="4752109" cy="44577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9/10/2018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72386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529541"/>
            <a:ext cx="4754880" cy="811583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2484692"/>
            <a:ext cx="4754880" cy="3687508"/>
          </a:xfrm>
        </p:spPr>
        <p:txBody>
          <a:bodyPr/>
          <a:lstStyle>
            <a:lvl1pPr>
              <a:spcBef>
                <a:spcPts val="2000"/>
              </a:spcBef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0320" y="1529541"/>
            <a:ext cx="4754880" cy="811583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0320" y="2484692"/>
            <a:ext cx="4754880" cy="3687508"/>
          </a:xfrm>
        </p:spPr>
        <p:txBody>
          <a:bodyPr/>
          <a:lstStyle>
            <a:lvl1pPr>
              <a:spcBef>
                <a:spcPts val="2000"/>
              </a:spcBef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9/10/2018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062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9/10/2018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594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9/10/2018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5633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ltGray">
          <a:xfrm>
            <a:off x="0" y="0"/>
            <a:ext cx="4267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4267200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19" y="465512"/>
            <a:ext cx="3506162" cy="1600200"/>
          </a:xfrm>
        </p:spPr>
        <p:txBody>
          <a:bodyPr anchor="t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0519" y="3746500"/>
            <a:ext cx="3506162" cy="24257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9000" y="465513"/>
            <a:ext cx="7048500" cy="5935287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0201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2688">
          <p15:clr>
            <a:srgbClr val="FBAE40"/>
          </p15:clr>
        </p15:guide>
        <p15:guide id="2" orient="horz" pos="288">
          <p15:clr>
            <a:srgbClr val="FBAE40"/>
          </p15:clr>
        </p15:guide>
        <p15:guide id="3" orient="horz" pos="4032">
          <p15:clr>
            <a:srgbClr val="FBAE40"/>
          </p15:clr>
        </p15:guide>
        <p15:guide id="4" pos="295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0" y="0"/>
            <a:ext cx="4267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4267200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466344"/>
            <a:ext cx="3502152" cy="1600200"/>
          </a:xfrm>
        </p:spPr>
        <p:txBody>
          <a:bodyPr anchor="t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3749040"/>
            <a:ext cx="3502152" cy="242316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309872" y="0"/>
            <a:ext cx="7882128" cy="6858000"/>
          </a:xfrm>
        </p:spPr>
        <p:txBody>
          <a:bodyPr tIns="7315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3493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121920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1066800" y="127000"/>
            <a:ext cx="10058400" cy="109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3716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714500"/>
            <a:ext cx="100584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4" y="6394450"/>
            <a:ext cx="52387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5F4C9F40-B079-4B71-A627-7266DFEA7F03}" type="slidenum">
              <a:rPr/>
              <a:pPr/>
              <a:t>‹#›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9625" y="6394450"/>
            <a:ext cx="81343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86900" y="6394450"/>
            <a:ext cx="23241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0402902D-A5F5-4D7D-AAA7-32469BA0BC4D}" type="datetimeFigureOut">
              <a:rPr lang="en-US"/>
              <a:pPr/>
              <a:t>9/10/2018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759584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ts val="2200"/>
        </a:spcBef>
        <a:buClr>
          <a:schemeClr val="tx1">
            <a:lumMod val="65000"/>
          </a:schemeClr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ts val="1600"/>
        </a:spcBef>
        <a:buClr>
          <a:schemeClr val="tx1">
            <a:lumMod val="65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ts val="1200"/>
        </a:spcBef>
        <a:buClr>
          <a:schemeClr val="tx1">
            <a:lumMod val="65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ts val="10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17320" indent="-228600" algn="l" defTabSz="914400" rtl="0" eaLnBrk="1" latinLnBrk="0" hangingPunct="1">
        <a:spcBef>
          <a:spcPts val="8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8745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athaniel-Hawthorne-old-4096.jpg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creativecommons.org/licenses/by-sa/3.0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“Dr. Heidegger’s Experiment”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Nathaniel Hawthorne</a:t>
            </a:r>
          </a:p>
        </p:txBody>
      </p:sp>
    </p:spTree>
    <p:extLst>
      <p:ext uri="{BB962C8B-B14F-4D97-AF65-F5344CB8AC3E}">
        <p14:creationId xmlns:p14="http://schemas.microsoft.com/office/powerpoint/2010/main" val="142078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Anticipation Guide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In your journals, title the next blank page: “Dr. Heidegger’s Experiment.”  Then, respond to the following statements.  Do you agree or disagree?  Why?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People always learn from their mistakes.</a:t>
            </a:r>
          </a:p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Age brings wisdom.</a:t>
            </a:r>
          </a:p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Young people take things for granted.</a:t>
            </a:r>
          </a:p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You can’t teach an old dog new tricks.  </a:t>
            </a:r>
          </a:p>
          <a:p>
            <a:endParaRPr lang="en-US" dirty="0">
              <a:solidFill>
                <a:schemeClr val="tx1">
                  <a:lumMod val="9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054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Nathaniel Hawthorne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July 4, 1804 – May 19, 1864</a:t>
            </a:r>
          </a:p>
          <a:p>
            <a:r>
              <a:rPr lang="en-US" dirty="0"/>
              <a:t>Spent most of his life in Salem, MA</a:t>
            </a:r>
          </a:p>
          <a:p>
            <a:r>
              <a:rPr lang="en-US" dirty="0"/>
              <a:t>Stories draw heavily on American Puritan History – strict morality</a:t>
            </a:r>
          </a:p>
          <a:p>
            <a:r>
              <a:rPr lang="en-US" i="1" dirty="0"/>
              <a:t>The Scarlet Letter</a:t>
            </a:r>
          </a:p>
          <a:p>
            <a:r>
              <a:rPr lang="en-US" dirty="0"/>
              <a:t>Painfully shy; known for keeping to himself</a:t>
            </a:r>
          </a:p>
          <a:p>
            <a:r>
              <a:rPr lang="en-US" dirty="0"/>
              <a:t>Believed that human nature was fundamentally flawed</a:t>
            </a:r>
          </a:p>
          <a:p>
            <a:r>
              <a:rPr lang="en-US" dirty="0"/>
              <a:t>Friends with Henry David Thoreau, Ralph Waldo Emerson, Edgar Allan Poe…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791DE01-F548-46ED-A6EA-DD382F2DDC1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7371139" y="1714500"/>
            <a:ext cx="2756735" cy="4457700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BBBF34A-2103-42CF-8091-AEA95591D9E5}"/>
              </a:ext>
            </a:extLst>
          </p:cNvPr>
          <p:cNvSpPr txBox="1"/>
          <p:nvPr/>
        </p:nvSpPr>
        <p:spPr>
          <a:xfrm>
            <a:off x="7371139" y="6172200"/>
            <a:ext cx="2756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s://commons.wikimedia.org/wiki/File:Nathaniel-Hawthorne-old-4096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349965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American Romanticism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full-fledged literary movement developed in the United States</a:t>
            </a:r>
          </a:p>
          <a:p>
            <a:r>
              <a:rPr lang="en-US" dirty="0"/>
              <a:t>1820-1860</a:t>
            </a:r>
          </a:p>
          <a:p>
            <a:r>
              <a:rPr lang="en-US" dirty="0"/>
              <a:t>Influenced by the British Romantics</a:t>
            </a:r>
          </a:p>
          <a:p>
            <a:r>
              <a:rPr lang="en-US" dirty="0"/>
              <a:t>Also influenced by U.S. history and landscape</a:t>
            </a:r>
          </a:p>
          <a:p>
            <a:pPr lvl="1"/>
            <a:r>
              <a:rPr lang="en-US" dirty="0"/>
              <a:t>Preoccupied with freedom, democracy, and individualism </a:t>
            </a:r>
          </a:p>
          <a:p>
            <a:pPr lvl="1"/>
            <a:r>
              <a:rPr lang="en-US" dirty="0"/>
              <a:t>“The frontier”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154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 of American Romanticism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Symbolism</a:t>
            </a:r>
          </a:p>
          <a:p>
            <a:pPr lvl="1"/>
            <a:r>
              <a:rPr lang="en-US" dirty="0"/>
              <a:t>Scarlet “A” in </a:t>
            </a:r>
            <a:r>
              <a:rPr lang="en-US" i="1" dirty="0"/>
              <a:t>The Scarlet Letter</a:t>
            </a:r>
            <a:endParaRPr lang="en-US" dirty="0"/>
          </a:p>
          <a:p>
            <a:r>
              <a:rPr lang="en-US" dirty="0"/>
              <a:t>Individualism</a:t>
            </a:r>
          </a:p>
          <a:p>
            <a:pPr lvl="1"/>
            <a:r>
              <a:rPr lang="en-US" dirty="0"/>
              <a:t>No specific genres in genres</a:t>
            </a:r>
          </a:p>
          <a:p>
            <a:pPr lvl="1"/>
            <a:r>
              <a:rPr lang="en-US" dirty="0"/>
              <a:t>Being true to our identity and essential nature</a:t>
            </a:r>
          </a:p>
          <a:p>
            <a:pPr lvl="1"/>
            <a:r>
              <a:rPr lang="en-US" dirty="0"/>
              <a:t>Non-conformist </a:t>
            </a:r>
          </a:p>
          <a:p>
            <a:r>
              <a:rPr lang="en-US" dirty="0"/>
              <a:t> Looked to nature for inspiration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7FA51C-231D-44CF-A402-9834441A798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Power of emotion</a:t>
            </a:r>
          </a:p>
          <a:p>
            <a:pPr lvl="1"/>
            <a:r>
              <a:rPr lang="en-US" dirty="0"/>
              <a:t>Even it’s irrational, it affects how people see the world</a:t>
            </a:r>
          </a:p>
          <a:p>
            <a:pPr lvl="1"/>
            <a:r>
              <a:rPr lang="en-US" dirty="0"/>
              <a:t>Emotion is a gateway to knowledge</a:t>
            </a:r>
          </a:p>
          <a:p>
            <a:r>
              <a:rPr lang="en-US" dirty="0"/>
              <a:t>The imagination is the expression of individual identity</a:t>
            </a:r>
          </a:p>
          <a:p>
            <a:r>
              <a:rPr lang="en-US" dirty="0"/>
              <a:t>Westward expansion </a:t>
            </a:r>
          </a:p>
        </p:txBody>
      </p:sp>
    </p:spTree>
    <p:extLst>
      <p:ext uri="{BB962C8B-B14F-4D97-AF65-F5344CB8AC3E}">
        <p14:creationId xmlns:p14="http://schemas.microsoft.com/office/powerpoint/2010/main" val="107404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each of the characters represent?</a:t>
            </a:r>
          </a:p>
          <a:p>
            <a:r>
              <a:rPr lang="en-US" dirty="0" smtClean="0"/>
              <a:t>What are some noticeable objects in Dr. Heidegger’s study?  What do these objects tell us about Dr. Heidegger?</a:t>
            </a:r>
          </a:p>
          <a:p>
            <a:r>
              <a:rPr lang="en-US" dirty="0" smtClean="0"/>
              <a:t>What is the mood of the story?  Cite diction from the story.  </a:t>
            </a:r>
            <a:endParaRPr lang="en-US" dirty="0"/>
          </a:p>
          <a:p>
            <a:r>
              <a:rPr lang="en-US" dirty="0" smtClean="0"/>
              <a:t>Do you think that the guests actually became young again?  Why or why not?</a:t>
            </a:r>
          </a:p>
          <a:p>
            <a:r>
              <a:rPr lang="en-US" dirty="0" smtClean="0"/>
              <a:t>Do you believe Dr. Heidegger is “good” or “bad”?  Why?</a:t>
            </a:r>
          </a:p>
          <a:p>
            <a:r>
              <a:rPr lang="en-US" dirty="0" smtClean="0"/>
              <a:t>What is the theme of </a:t>
            </a:r>
            <a:r>
              <a:rPr lang="en-US" smtClean="0"/>
              <a:t>the story?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589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Science Project 16x9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001060.potx" id="{B0D06C54-B873-49D2-AD73-EE9BB8599BFF}" vid="{334807F6-B3E0-4323-AC38-BDC7A606DAA1}"/>
    </a:ext>
  </a:extLst>
</a:theme>
</file>

<file path=ppt/theme/theme2.xml><?xml version="1.0" encoding="utf-8"?>
<a:theme xmlns:a="http://schemas.openxmlformats.org/drawingml/2006/main" name="Office Theme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Science project presentation (widescreen)</Template>
  <TotalTime>28</TotalTime>
  <Words>347</Words>
  <Application>Microsoft Office PowerPoint</Application>
  <PresentationFormat>Widescreen</PresentationFormat>
  <Paragraphs>49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Science Project 16x9</vt:lpstr>
      <vt:lpstr>“Dr. Heidegger’s Experiment”</vt:lpstr>
      <vt:lpstr>Anticipation Guide</vt:lpstr>
      <vt:lpstr>Nathaniel Hawthorne</vt:lpstr>
      <vt:lpstr>American Romanticism</vt:lpstr>
      <vt:lpstr>Characteristics of American Romanticism</vt:lpstr>
      <vt:lpstr>Discussion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“Dr. Heidegger’s Experiment”</dc:title>
  <dc:creator>Alyson Barnes</dc:creator>
  <cp:lastModifiedBy>Alyson Barnes</cp:lastModifiedBy>
  <cp:revision>4</cp:revision>
  <dcterms:created xsi:type="dcterms:W3CDTF">2018-09-07T17:35:29Z</dcterms:created>
  <dcterms:modified xsi:type="dcterms:W3CDTF">2018-09-10T17:58:19Z</dcterms:modified>
</cp:coreProperties>
</file>