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Short Story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758B-244A-4DF8-949C-6EBE14F0EDA7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Climax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B3E2A-623E-46DB-A5ED-0D2FE47492CF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200" dirty="0" smtClean="0"/>
              <a:t>The turning point</a:t>
            </a:r>
            <a:endParaRPr lang="en-US" sz="2000" dirty="0" smtClean="0"/>
          </a:p>
          <a:p>
            <a:pPr fontAlgn="base"/>
            <a:r>
              <a:rPr lang="en-US" sz="3200" dirty="0" smtClean="0"/>
              <a:t>Most intense moment of the story</a:t>
            </a:r>
            <a:endParaRPr lang="en-US" sz="2000" dirty="0" smtClean="0"/>
          </a:p>
          <a:p>
            <a:pPr lvl="1" fontAlgn="base"/>
            <a:r>
              <a:rPr lang="en-US" sz="2800" dirty="0" smtClean="0"/>
              <a:t>Mental or action</a:t>
            </a:r>
            <a:endParaRPr lang="en-US" sz="1800" dirty="0" smtClean="0"/>
          </a:p>
          <a:p>
            <a:pPr fontAlgn="base"/>
            <a:r>
              <a:rPr lang="en-US" sz="3200" dirty="0" smtClean="0"/>
              <a:t>The peak of action</a:t>
            </a:r>
            <a:endParaRPr lang="en-US" sz="2000" dirty="0" smtClean="0"/>
          </a:p>
          <a:p>
            <a:pPr fontAlgn="base"/>
            <a:r>
              <a:rPr lang="en-US" sz="3200" dirty="0" smtClean="0"/>
              <a:t>The point of no return</a:t>
            </a:r>
            <a:endParaRPr lang="en-US" sz="2000" dirty="0" smtClean="0"/>
          </a:p>
          <a:p>
            <a:pPr fontAlgn="base"/>
            <a:r>
              <a:rPr lang="en-US" sz="3200" dirty="0" smtClean="0"/>
              <a:t>A crisis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1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0BEF-54E3-4D95-8F1F-B99599A1367D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Falling 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7B5DD-690C-4274-8B72-A911416860DD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600" dirty="0" smtClean="0"/>
              <a:t>Point of the story where the conflict decreases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sz="3600" dirty="0" smtClean="0"/>
          </a:p>
          <a:p>
            <a:pPr fontAlgn="base"/>
            <a:r>
              <a:rPr lang="en-US" sz="3600" dirty="0" smtClean="0"/>
              <a:t>The action that follows the climax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2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B0D4-3449-464C-ACC6-E76CE7BE0FD6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Resolution/Denouement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DA1CB-B25B-4F7C-B8C7-2678DFA3D5E4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4000" dirty="0" smtClean="0"/>
              <a:t>The conclusion</a:t>
            </a:r>
            <a:endParaRPr lang="en-US" sz="2800" dirty="0" smtClean="0"/>
          </a:p>
          <a:p>
            <a:pPr lvl="1" fontAlgn="base"/>
            <a:r>
              <a:rPr lang="en-US" sz="3600" dirty="0" smtClean="0"/>
              <a:t>“The end.”</a:t>
            </a:r>
            <a:endParaRPr lang="en-US" sz="2400" dirty="0" smtClean="0"/>
          </a:p>
          <a:p>
            <a:pPr fontAlgn="base"/>
            <a:r>
              <a:rPr lang="en-US" sz="4000" dirty="0" smtClean="0"/>
              <a:t>Tying together all the loose ends</a:t>
            </a:r>
            <a:endParaRPr lang="en-US" sz="2800" dirty="0" smtClean="0"/>
          </a:p>
          <a:p>
            <a:pPr fontAlgn="base"/>
            <a:r>
              <a:rPr lang="en-US" sz="4000" dirty="0" smtClean="0"/>
              <a:t>The outcome of the conflict</a:t>
            </a:r>
            <a:endParaRPr lang="en-US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297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9FA55-DCC4-4FF4-B3ED-6FD90CDC0FFF}"/>
              </a:ext>
            </a:extLst>
          </p:cNvPr>
          <p:cNvSpPr txBox="1">
            <a:spLocks/>
          </p:cNvSpPr>
          <p:nvPr/>
        </p:nvSpPr>
        <p:spPr>
          <a:xfrm>
            <a:off x="2895600" y="762000"/>
            <a:ext cx="8610600" cy="12954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Point of view </a:t>
            </a:r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50BB2DA1-539D-419D-88C3-F9AA2A2A35FC}"/>
              </a:ext>
            </a:extLst>
          </p:cNvPr>
          <p:cNvSpPr txBox="1">
            <a:spLocks/>
          </p:cNvSpPr>
          <p:nvPr/>
        </p:nvSpPr>
        <p:spPr>
          <a:xfrm>
            <a:off x="914409" y="2183802"/>
            <a:ext cx="5079991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First Person</a:t>
            </a:r>
            <a:endParaRPr lang="en-US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64CA6571-A323-41E8-9A1D-E23C31FE4BC7}"/>
              </a:ext>
            </a:extLst>
          </p:cNvPr>
          <p:cNvSpPr txBox="1">
            <a:spLocks/>
          </p:cNvSpPr>
          <p:nvPr/>
        </p:nvSpPr>
        <p:spPr>
          <a:xfrm>
            <a:off x="685800" y="3132666"/>
            <a:ext cx="5311775" cy="308601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“I” – exists outside of dialogue</a:t>
            </a:r>
          </a:p>
          <a:p>
            <a:r>
              <a:rPr lang="en-US" dirty="0" smtClean="0"/>
              <a:t>Can be any character in the story</a:t>
            </a:r>
          </a:p>
          <a:p>
            <a:pPr lvl="1"/>
            <a:r>
              <a:rPr lang="en-US" dirty="0" smtClean="0"/>
              <a:t>Perception/narrator bias</a:t>
            </a:r>
          </a:p>
          <a:p>
            <a:pPr lvl="1"/>
            <a:r>
              <a:rPr lang="en-US" dirty="0" smtClean="0"/>
              <a:t>Unreliable narrator</a:t>
            </a:r>
          </a:p>
          <a:p>
            <a:r>
              <a:rPr lang="en-US" dirty="0" smtClean="0"/>
              <a:t>No opportunity for direction interpretation by the author</a:t>
            </a:r>
          </a:p>
          <a:p>
            <a:pPr lvl="1"/>
            <a:r>
              <a:rPr lang="en-US" dirty="0" smtClean="0"/>
              <a:t>Author’s attitude and narrator’s attitude are not always synonymous  </a:t>
            </a:r>
          </a:p>
          <a:p>
            <a:endParaRPr lang="en-US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2E41F4F4-DDCA-4420-AF16-F93EC0E4F855}"/>
              </a:ext>
            </a:extLst>
          </p:cNvPr>
          <p:cNvSpPr txBox="1">
            <a:spLocks/>
          </p:cNvSpPr>
          <p:nvPr/>
        </p:nvSpPr>
        <p:spPr>
          <a:xfrm>
            <a:off x="6400800" y="2183802"/>
            <a:ext cx="5105400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Third Person</a:t>
            </a:r>
            <a:endParaRPr lang="en-US" dirty="0"/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6BA49F56-FDED-4DAC-A109-93B98BB9257C}"/>
              </a:ext>
            </a:extLst>
          </p:cNvPr>
          <p:cNvSpPr txBox="1">
            <a:spLocks/>
          </p:cNvSpPr>
          <p:nvPr/>
        </p:nvSpPr>
        <p:spPr>
          <a:xfrm>
            <a:off x="6172200" y="3132666"/>
            <a:ext cx="5334000" cy="308601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author or narrator tells the story</a:t>
            </a:r>
          </a:p>
          <a:p>
            <a:r>
              <a:rPr lang="en-US" dirty="0" smtClean="0"/>
              <a:t>Omniscient</a:t>
            </a:r>
          </a:p>
          <a:p>
            <a:pPr lvl="1"/>
            <a:r>
              <a:rPr lang="en-US" dirty="0" smtClean="0"/>
              <a:t>All-knowing</a:t>
            </a:r>
          </a:p>
          <a:p>
            <a:pPr lvl="1"/>
            <a:r>
              <a:rPr lang="en-US" dirty="0" smtClean="0"/>
              <a:t>Knows what characters are thinking/feeling</a:t>
            </a:r>
          </a:p>
          <a:p>
            <a:pPr lvl="1"/>
            <a:r>
              <a:rPr lang="en-US" dirty="0" smtClean="0"/>
              <a:t>Limited Omniscient = limits knowledge to one character</a:t>
            </a:r>
          </a:p>
          <a:p>
            <a:r>
              <a:rPr lang="en-US" dirty="0" smtClean="0"/>
              <a:t>Limited</a:t>
            </a:r>
          </a:p>
          <a:p>
            <a:pPr lvl="1"/>
            <a:r>
              <a:rPr lang="en-US" dirty="0" smtClean="0"/>
              <a:t>Fly on the wall</a:t>
            </a:r>
          </a:p>
          <a:p>
            <a:pPr lvl="1"/>
            <a:r>
              <a:rPr lang="en-US" dirty="0" smtClean="0"/>
              <a:t>Limited to reporting what the characters say and do</a:t>
            </a:r>
          </a:p>
          <a:p>
            <a:pPr lvl="1"/>
            <a:r>
              <a:rPr lang="en-US" dirty="0" smtClean="0"/>
              <a:t>The reader is a spectator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0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F23FA792-5CE4-498F-89E4-DF4E1A50F2E9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Theme</a:t>
            </a:r>
            <a:endParaRPr lang="en-US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E97C008C-DED3-4AC5-98B9-73A01A4970DA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message or insight revealed about life within a literary work.</a:t>
            </a:r>
          </a:p>
          <a:p>
            <a:r>
              <a:rPr lang="en-US" sz="2800" dirty="0" smtClean="0"/>
              <a:t>Seldom stated directly by the author</a:t>
            </a:r>
          </a:p>
          <a:p>
            <a:pPr lvl="1"/>
            <a:r>
              <a:rPr lang="en-US" sz="2800" dirty="0" smtClean="0"/>
              <a:t>Must be interpreted by the reader</a:t>
            </a:r>
          </a:p>
          <a:p>
            <a:r>
              <a:rPr lang="en-US" sz="2800" dirty="0" smtClean="0"/>
              <a:t>MORE THAN ONE WORD.  (That’s a topic)</a:t>
            </a:r>
          </a:p>
          <a:p>
            <a:pPr lvl="1"/>
            <a:r>
              <a:rPr lang="en-US" sz="2800" dirty="0" smtClean="0"/>
              <a:t>Underlying message about the topic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56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current plot is interrupted so that a scene which previously occurred can be shared with the reader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Helps give the reader information about characters or events to be better understood.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9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AB6AFE-F927-4809-8FAD-453C4BD14929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Foreshadowing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09A0C7-F48E-4441-8654-FB005200551E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 smtClean="0"/>
              <a:t>A warning or indication of a future event</a:t>
            </a:r>
          </a:p>
          <a:p>
            <a:r>
              <a:rPr lang="en-US" dirty="0" smtClean="0"/>
              <a:t>Subtle</a:t>
            </a:r>
          </a:p>
          <a:p>
            <a:pPr lvl="1"/>
            <a:r>
              <a:rPr lang="en-US" dirty="0" smtClean="0"/>
              <a:t>EXAMPLE: like storm clouds on the horizon suggesting that danger is coming.</a:t>
            </a:r>
          </a:p>
          <a:p>
            <a:r>
              <a:rPr lang="en-US" dirty="0" smtClean="0"/>
              <a:t>Direct</a:t>
            </a:r>
          </a:p>
          <a:p>
            <a:pPr lvl="1"/>
            <a:r>
              <a:rPr lang="en-US" dirty="0" smtClean="0"/>
              <a:t>EXAMPLE: Romeo and Juliet talking about wanting to die rather than live without each other  </a:t>
            </a:r>
          </a:p>
          <a:p>
            <a:pPr fontAlgn="base"/>
            <a:r>
              <a:rPr lang="en-US" dirty="0" smtClean="0"/>
              <a:t>It adds drama</a:t>
            </a:r>
          </a:p>
          <a:p>
            <a:pPr fontAlgn="base"/>
            <a:r>
              <a:rPr lang="en-US" dirty="0" smtClean="0"/>
              <a:t>It adds tension</a:t>
            </a:r>
          </a:p>
          <a:p>
            <a:pPr fontAlgn="base"/>
            <a:r>
              <a:rPr lang="en-US" dirty="0" smtClean="0"/>
              <a:t>It creates suspense </a:t>
            </a:r>
          </a:p>
          <a:p>
            <a:r>
              <a:rPr lang="en-US" dirty="0" smtClean="0"/>
              <a:t>It convey information to help the reader understand what comes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2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668F-8863-4163-AB62-2A1597EB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Hyperbole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8AA5-3D9C-4F31-A401-1E96FA844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An exaggeration of ideas meant for emphasis.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958D-B7DE-473A-A346-1F66EE4A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Oxymoron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98994-959A-4EE9-BF5B-B133DEC24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combination of two contradictory words joined together for a specific effect.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the same as a paradox, which combines a contradictory sentence, or group of sentences, that contains an implied truth.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channel was repeating the </a:t>
            </a:r>
            <a:r>
              <a:rPr lang="en-US" b="1" dirty="0"/>
              <a:t>old news </a:t>
            </a:r>
            <a:r>
              <a:rPr lang="en-US" dirty="0"/>
              <a:t>again and again.</a:t>
            </a:r>
          </a:p>
          <a:p>
            <a:r>
              <a:rPr lang="en-US" dirty="0"/>
              <a:t>The green pasture surrounded by hills was teeming with a </a:t>
            </a:r>
            <a:r>
              <a:rPr lang="en-US" b="1" dirty="0"/>
              <a:t>deafening silence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E4C32-3D84-40B0-A10B-FF011666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F6CAF-A300-4EF9-A068-30CF3BEB1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 imitation of a work of art or literature.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Give an example of a parody.  </a:t>
            </a:r>
          </a:p>
        </p:txBody>
      </p:sp>
    </p:spTree>
    <p:extLst>
      <p:ext uri="{BB962C8B-B14F-4D97-AF65-F5344CB8AC3E}">
        <p14:creationId xmlns:p14="http://schemas.microsoft.com/office/powerpoint/2010/main" val="18329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B54F290-488B-4019-AE13-A235BBFE0805}"/>
              </a:ext>
            </a:extLst>
          </p:cNvPr>
          <p:cNvSpPr txBox="1">
            <a:spLocks/>
          </p:cNvSpPr>
          <p:nvPr/>
        </p:nvSpPr>
        <p:spPr>
          <a:xfrm>
            <a:off x="3048000" y="9167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Fiction?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BAC4183-FA76-4686-8B5A-1D30FA5A575A}"/>
              </a:ext>
            </a:extLst>
          </p:cNvPr>
          <p:cNvSpPr txBox="1">
            <a:spLocks/>
          </p:cNvSpPr>
          <p:nvPr/>
        </p:nvSpPr>
        <p:spPr>
          <a:xfrm>
            <a:off x="838200" y="2346959"/>
            <a:ext cx="53340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Prose created from the imagination, not presented as fact.  It may be based on a true story or situation.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58F343D6-8F7C-4B74-BFB8-F3B49B6B20D4}"/>
              </a:ext>
            </a:extLst>
          </p:cNvPr>
          <p:cNvSpPr txBox="1">
            <a:spLocks/>
          </p:cNvSpPr>
          <p:nvPr/>
        </p:nvSpPr>
        <p:spPr>
          <a:xfrm>
            <a:off x="6324600" y="2346959"/>
            <a:ext cx="53340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Types of Fiction:</a:t>
            </a:r>
          </a:p>
          <a:p>
            <a:r>
              <a:rPr lang="en-US" sz="3200" dirty="0" smtClean="0"/>
              <a:t>Novel</a:t>
            </a:r>
          </a:p>
          <a:p>
            <a:r>
              <a:rPr lang="en-US" sz="3200" dirty="0" smtClean="0"/>
              <a:t>Novella</a:t>
            </a:r>
          </a:p>
          <a:p>
            <a:r>
              <a:rPr lang="en-US" sz="3200" b="1" u="sng" dirty="0" smtClean="0"/>
              <a:t>Short Story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509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CD29-62A2-49A8-8DE4-6638E83ECA13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are the </a:t>
            </a:r>
            <a:br>
              <a:rPr lang="en-US" smtClean="0"/>
            </a:br>
            <a:r>
              <a:rPr lang="en-US" smtClean="0"/>
              <a:t>elements of fiction?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EEB0-9322-4A17-94A6-17E3CB171200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Plot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Character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Point of View</a:t>
            </a:r>
          </a:p>
          <a:p>
            <a:r>
              <a:rPr lang="en-US" dirty="0" smtClean="0"/>
              <a:t>Theme/Message</a:t>
            </a:r>
          </a:p>
          <a:p>
            <a:r>
              <a:rPr lang="en-US" dirty="0" smtClean="0"/>
              <a:t>Literary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3BE72-FA86-4964-93DC-AD2C60E8DCA2}"/>
              </a:ext>
            </a:extLst>
          </p:cNvPr>
          <p:cNvSpPr txBox="1">
            <a:spLocks/>
          </p:cNvSpPr>
          <p:nvPr/>
        </p:nvSpPr>
        <p:spPr>
          <a:xfrm>
            <a:off x="685799" y="764373"/>
            <a:ext cx="3977639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mtClean="0"/>
              <a:t>Plot</a:t>
            </a:r>
            <a:endParaRPr lang="en-US" sz="320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C2ABFA94-2DF8-4B65-AE5C-48EBF6978EE0}"/>
              </a:ext>
            </a:extLst>
          </p:cNvPr>
          <p:cNvSpPr txBox="1">
            <a:spLocks/>
          </p:cNvSpPr>
          <p:nvPr/>
        </p:nvSpPr>
        <p:spPr>
          <a:xfrm>
            <a:off x="685800" y="2364573"/>
            <a:ext cx="3977639" cy="3854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Plot is the literary element that describes the structure of the story.  It shows the casual arrangements of events and actions within a story.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0BA7B6-4F1B-4E66-8862-DCB81653C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366" y="1604023"/>
            <a:ext cx="6533501" cy="375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7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7ED0-FB17-4150-B9D0-24E4506869F0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Exposition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2E10-2701-45A3-A5FA-6CB289B680DD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Introduction of the characters, setting, and basic situation.</a:t>
            </a:r>
          </a:p>
          <a:p>
            <a:endParaRPr lang="en-US" sz="3600" dirty="0" smtClean="0"/>
          </a:p>
          <a:p>
            <a:r>
              <a:rPr lang="en-US" sz="3600" dirty="0" smtClean="0"/>
              <a:t>The beginning/start of the story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58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17DE-790E-4DDB-9713-133FFED45555}"/>
              </a:ext>
            </a:extLst>
          </p:cNvPr>
          <p:cNvSpPr txBox="1">
            <a:spLocks/>
          </p:cNvSpPr>
          <p:nvPr/>
        </p:nvSpPr>
        <p:spPr>
          <a:xfrm>
            <a:off x="2895600" y="761999"/>
            <a:ext cx="8610599" cy="1303867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Types of Characters</a:t>
            </a:r>
            <a:endParaRPr lang="en-US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731F699-2B54-415B-A64F-DD29DD330BD4}"/>
              </a:ext>
            </a:extLst>
          </p:cNvPr>
          <p:cNvSpPr txBox="1">
            <a:spLocks/>
          </p:cNvSpPr>
          <p:nvPr/>
        </p:nvSpPr>
        <p:spPr>
          <a:xfrm>
            <a:off x="685800" y="2202080"/>
            <a:ext cx="3456432" cy="6173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Protagonist vs. Antagonist</a:t>
            </a:r>
            <a:endParaRPr lang="en-US" b="1" dirty="0"/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0DBD066D-C08D-42D7-BE14-651FA6FE933C}"/>
              </a:ext>
            </a:extLst>
          </p:cNvPr>
          <p:cNvSpPr txBox="1">
            <a:spLocks/>
          </p:cNvSpPr>
          <p:nvPr/>
        </p:nvSpPr>
        <p:spPr>
          <a:xfrm>
            <a:off x="685799" y="2904565"/>
            <a:ext cx="3456432" cy="33141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000" smtClean="0"/>
              <a:t>Protagonist = main character</a:t>
            </a:r>
          </a:p>
          <a:p>
            <a:pPr marL="742950" lvl="1" indent="-285750"/>
            <a:r>
              <a:rPr lang="en-US" sz="1800" smtClean="0"/>
              <a:t>Can be good, but not always</a:t>
            </a:r>
          </a:p>
          <a:p>
            <a:pPr marL="285750" indent="-285750"/>
            <a:r>
              <a:rPr lang="en-US" sz="2000" smtClean="0"/>
              <a:t>Antagonist = group/person who stands against the protagonist </a:t>
            </a:r>
          </a:p>
          <a:p>
            <a:pPr marL="742950" lvl="1" indent="-285750"/>
            <a:r>
              <a:rPr lang="en-US" sz="1800" smtClean="0"/>
              <a:t>Not always bad!  Might just have something to learn.</a:t>
            </a:r>
            <a:endParaRPr lang="en-US" sz="1800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43AF18B7-0EA3-4526-843C-9AED8C46D45F}"/>
              </a:ext>
            </a:extLst>
          </p:cNvPr>
          <p:cNvSpPr txBox="1">
            <a:spLocks/>
          </p:cNvSpPr>
          <p:nvPr/>
        </p:nvSpPr>
        <p:spPr>
          <a:xfrm>
            <a:off x="4368800" y="2201333"/>
            <a:ext cx="3456432" cy="6265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Dynamic vs. Static</a:t>
            </a:r>
            <a:endParaRPr lang="en-US" b="1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EF7F91BE-84B8-4BFE-ADE3-C2A5E832FDD6}"/>
              </a:ext>
            </a:extLst>
          </p:cNvPr>
          <p:cNvSpPr txBox="1">
            <a:spLocks/>
          </p:cNvSpPr>
          <p:nvPr/>
        </p:nvSpPr>
        <p:spPr>
          <a:xfrm>
            <a:off x="4366858" y="2904067"/>
            <a:ext cx="3456432" cy="33146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smtClean="0"/>
              <a:t>Dynamic = experiences important inner change/growth </a:t>
            </a:r>
          </a:p>
          <a:p>
            <a:pPr marL="285750" indent="-285750"/>
            <a:r>
              <a:rPr lang="en-US" sz="2400" smtClean="0"/>
              <a:t>Static = changes very little throughout the story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0188D9-D632-4196-AE88-AC60913252AD}"/>
              </a:ext>
            </a:extLst>
          </p:cNvPr>
          <p:cNvSpPr txBox="1">
            <a:spLocks/>
          </p:cNvSpPr>
          <p:nvPr/>
        </p:nvSpPr>
        <p:spPr>
          <a:xfrm>
            <a:off x="8051800" y="2192866"/>
            <a:ext cx="3456432" cy="6265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Round vs. Flat</a:t>
            </a:r>
            <a:endParaRPr lang="en-US" b="1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1353680-AB11-4A0D-8E14-4F3A2675A651}"/>
              </a:ext>
            </a:extLst>
          </p:cNvPr>
          <p:cNvSpPr txBox="1">
            <a:spLocks/>
          </p:cNvSpPr>
          <p:nvPr/>
        </p:nvSpPr>
        <p:spPr>
          <a:xfrm>
            <a:off x="8051801" y="2904565"/>
            <a:ext cx="3456432" cy="331413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400" smtClean="0"/>
              <a:t>Round = well developed and life-like</a:t>
            </a:r>
          </a:p>
          <a:p>
            <a:pPr marL="742950" lvl="1" indent="-285750"/>
            <a:r>
              <a:rPr lang="en-US" smtClean="0"/>
              <a:t>Realistic emotions</a:t>
            </a:r>
          </a:p>
          <a:p>
            <a:pPr marL="742950" lvl="1" indent="-285750"/>
            <a:r>
              <a:rPr lang="en-US" smtClean="0"/>
              <a:t>Conflicting feelings</a:t>
            </a:r>
          </a:p>
          <a:p>
            <a:pPr marL="742950" lvl="1" indent="-285750"/>
            <a:r>
              <a:rPr lang="en-US" smtClean="0"/>
              <a:t>Multiple traits</a:t>
            </a:r>
          </a:p>
          <a:p>
            <a:pPr marL="285750" indent="-285750"/>
            <a:r>
              <a:rPr lang="en-US" sz="2400" smtClean="0"/>
              <a:t>Flat = one-dimensional </a:t>
            </a:r>
          </a:p>
          <a:p>
            <a:pPr marL="742950" lvl="1" indent="-285750"/>
            <a:r>
              <a:rPr lang="en-US" smtClean="0"/>
              <a:t>Lacks emotional depth</a:t>
            </a:r>
          </a:p>
          <a:p>
            <a:pPr marL="742950" lvl="1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E8A2D90F-F575-448D-9651-11E8F9049CC9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setting</a:t>
            </a:r>
            <a:endParaRPr lang="en-US" dirty="0"/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F91AE3D7-E009-4DFB-940C-E96FA380CFE9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Time and geographic location within a work of fiction</a:t>
            </a:r>
          </a:p>
          <a:p>
            <a:r>
              <a:rPr lang="en-US" sz="3600" dirty="0" smtClean="0"/>
              <a:t>Initiates the mood of a story</a:t>
            </a:r>
          </a:p>
          <a:p>
            <a:pPr lvl="1"/>
            <a:r>
              <a:rPr lang="en-US" sz="3600" dirty="0" smtClean="0"/>
              <a:t>Tone = author’s attitude</a:t>
            </a:r>
          </a:p>
          <a:p>
            <a:pPr lvl="1"/>
            <a:r>
              <a:rPr lang="en-US" sz="3600" dirty="0" smtClean="0"/>
              <a:t>Mood = emotional effect on the reader  created by the author’s words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099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E807-59A9-46A0-9C13-DB34F4E6BF06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Rising 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0C7BA-C164-4D9E-94BC-2302621951F4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Series of conflicts that lead to the climax or turning point</a:t>
            </a:r>
          </a:p>
          <a:p>
            <a:r>
              <a:rPr lang="en-US" sz="3200" dirty="0" smtClean="0"/>
              <a:t>Conflict increases to create suspense, interest, and/or tension</a:t>
            </a:r>
          </a:p>
          <a:p>
            <a:r>
              <a:rPr lang="en-US" sz="3200" dirty="0" smtClean="0"/>
              <a:t>Character’s decisions and flaws</a:t>
            </a:r>
          </a:p>
          <a:p>
            <a:r>
              <a:rPr lang="en-US" sz="3200" dirty="0" smtClean="0"/>
              <a:t>Twists and turns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937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F6F6-C150-422D-908E-632972A63244}"/>
              </a:ext>
            </a:extLst>
          </p:cNvPr>
          <p:cNvSpPr txBox="1">
            <a:spLocks/>
          </p:cNvSpPr>
          <p:nvPr/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Types of conflict</a:t>
            </a:r>
            <a:endParaRPr lang="en-US" dirty="0"/>
          </a:p>
        </p:txBody>
      </p:sp>
      <p:sp>
        <p:nvSpPr>
          <p:cNvPr id="3" name="AutoShape 2" descr="https://mail.google.com/mail/u/0?ui=2&amp;ik=e0572cfc18&amp;attid=0.1.1&amp;permmsgid=msg-f:1609618152251917740&amp;th=1656832e6cff05ac&amp;view=fimg&amp;sz=w1600-h1000&amp;attbid=ANGjdJ8zP4iot4HkOHVbi1GRGQiMiHfFWkrq94u6hgy-rP-Vft13B6CfyVCmtUhESOZIkOfLwlS75K_JQcALfMa6FM26Ou1FcR3mYL7ou2AM2TanywmUvQJWaLSBKmg&amp;disp=emb">
            <a:extLst>
              <a:ext uri="{FF2B5EF4-FFF2-40B4-BE49-F238E27FC236}">
                <a16:creationId xmlns:a16="http://schemas.microsoft.com/office/drawing/2014/main" id="{649E27C2-111F-4A3E-8E04-E1C903C9A71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85800" y="2194560"/>
            <a:ext cx="10820400" cy="40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US" sz="3200" dirty="0" smtClean="0"/>
              <a:t>Conflict is the struggle between opposing forces that drives the action of the story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 fontAlgn="base"/>
            <a:r>
              <a:rPr lang="en-US" sz="2800" u="sng" dirty="0" smtClean="0"/>
              <a:t>Internal</a:t>
            </a:r>
            <a:r>
              <a:rPr lang="en-US" sz="2800" dirty="0" smtClean="0"/>
              <a:t>: Human vs. Self</a:t>
            </a:r>
            <a:endParaRPr lang="en-US" sz="1600" dirty="0" smtClean="0"/>
          </a:p>
          <a:p>
            <a:pPr lvl="1" fontAlgn="base"/>
            <a:r>
              <a:rPr lang="en-US" sz="2800" u="sng" dirty="0" smtClean="0"/>
              <a:t>External</a:t>
            </a:r>
            <a:r>
              <a:rPr lang="en-US" sz="2800" dirty="0" smtClean="0"/>
              <a:t>: Human vs. Human</a:t>
            </a:r>
            <a:endParaRPr lang="en-US" sz="1600" dirty="0" smtClean="0"/>
          </a:p>
          <a:p>
            <a:pPr lvl="1" fontAlgn="base"/>
            <a:r>
              <a:rPr lang="en-US" sz="2800" u="sng" dirty="0" smtClean="0"/>
              <a:t>External</a:t>
            </a:r>
            <a:r>
              <a:rPr lang="en-US" sz="2800" dirty="0" smtClean="0"/>
              <a:t>: Human vs. Nature/Supernatural</a:t>
            </a:r>
            <a:endParaRPr lang="en-US" sz="1600" dirty="0" smtClean="0"/>
          </a:p>
          <a:p>
            <a:pPr lvl="1" fontAlgn="base"/>
            <a:r>
              <a:rPr lang="en-US" sz="2800" u="sng" dirty="0" smtClean="0"/>
              <a:t>External</a:t>
            </a:r>
            <a:r>
              <a:rPr lang="en-US" sz="2800" dirty="0" smtClean="0"/>
              <a:t>: Human vs. Society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938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</TotalTime>
  <Words>601</Words>
  <Application>Microsoft Office PowerPoint</Application>
  <PresentationFormat>Widescreen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Vapor Trail</vt:lpstr>
      <vt:lpstr>Elements of Fiction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Flashbacks</vt:lpstr>
      <vt:lpstr>PowerPoint Presentation</vt:lpstr>
      <vt:lpstr>Hyperbole</vt:lpstr>
      <vt:lpstr>Oxymoron</vt:lpstr>
      <vt:lpstr>Parody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Fiction</dc:title>
  <dc:creator>Alyson Bossert</dc:creator>
  <cp:lastModifiedBy>Alyson Bossert</cp:lastModifiedBy>
  <cp:revision>7</cp:revision>
  <dcterms:created xsi:type="dcterms:W3CDTF">2018-11-20T16:48:13Z</dcterms:created>
  <dcterms:modified xsi:type="dcterms:W3CDTF">2018-11-27T19:56:40Z</dcterms:modified>
</cp:coreProperties>
</file>