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8"/>
  </p:notesMasterIdLst>
  <p:handoutMasterIdLst>
    <p:handoutMasterId r:id="rId29"/>
  </p:handoutMasterIdLst>
  <p:sldIdLst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C4C06-C450-4084-A710-46CAD4FEC44D}" v="6" dt="2018-10-19T17:30:2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on Barnes" userId="b8a581c3-927c-4623-bba1-48352b59f87f" providerId="ADAL" clId="{9C3C4C06-C450-4084-A710-46CAD4FEC44D}"/>
    <pc:docChg chg="undo custSel addSld modSld">
      <pc:chgData name="Alyson Barnes" userId="b8a581c3-927c-4623-bba1-48352b59f87f" providerId="ADAL" clId="{9C3C4C06-C450-4084-A710-46CAD4FEC44D}" dt="2018-10-19T17:35:20.209" v="2011" actId="20577"/>
      <pc:docMkLst>
        <pc:docMk/>
      </pc:docMkLst>
      <pc:sldChg chg="modSp add modAnim">
        <pc:chgData name="Alyson Barnes" userId="b8a581c3-927c-4623-bba1-48352b59f87f" providerId="ADAL" clId="{9C3C4C06-C450-4084-A710-46CAD4FEC44D}" dt="2018-10-16T22:10:13.686" v="398"/>
        <pc:sldMkLst>
          <pc:docMk/>
          <pc:sldMk cId="781803968" sldId="270"/>
        </pc:sldMkLst>
        <pc:spChg chg="mod">
          <ac:chgData name="Alyson Barnes" userId="b8a581c3-927c-4623-bba1-48352b59f87f" providerId="ADAL" clId="{9C3C4C06-C450-4084-A710-46CAD4FEC44D}" dt="2018-10-16T21:53:36.914" v="17" actId="20577"/>
          <ac:spMkLst>
            <pc:docMk/>
            <pc:sldMk cId="781803968" sldId="270"/>
            <ac:spMk id="2" creationId="{F125526B-3D83-4F1D-806A-2FD48BC0869A}"/>
          </ac:spMkLst>
        </pc:spChg>
        <pc:spChg chg="mod">
          <ac:chgData name="Alyson Barnes" userId="b8a581c3-927c-4623-bba1-48352b59f87f" providerId="ADAL" clId="{9C3C4C06-C450-4084-A710-46CAD4FEC44D}" dt="2018-10-16T22:10:09.999" v="397" actId="403"/>
          <ac:spMkLst>
            <pc:docMk/>
            <pc:sldMk cId="781803968" sldId="270"/>
            <ac:spMk id="3" creationId="{DC0514FA-D680-4570-94FA-9A761F04F0D0}"/>
          </ac:spMkLst>
        </pc:spChg>
      </pc:sldChg>
      <pc:sldChg chg="modSp add">
        <pc:chgData name="Alyson Barnes" userId="b8a581c3-927c-4623-bba1-48352b59f87f" providerId="ADAL" clId="{9C3C4C06-C450-4084-A710-46CAD4FEC44D}" dt="2018-10-17T21:34:59.807" v="839" actId="20577"/>
        <pc:sldMkLst>
          <pc:docMk/>
          <pc:sldMk cId="2507218489" sldId="271"/>
        </pc:sldMkLst>
        <pc:spChg chg="mod">
          <ac:chgData name="Alyson Barnes" userId="b8a581c3-927c-4623-bba1-48352b59f87f" providerId="ADAL" clId="{9C3C4C06-C450-4084-A710-46CAD4FEC44D}" dt="2018-10-17T21:34:59.807" v="839" actId="20577"/>
          <ac:spMkLst>
            <pc:docMk/>
            <pc:sldMk cId="2507218489" sldId="271"/>
            <ac:spMk id="2" creationId="{D0D3BE8D-211F-479D-BF3E-55D7D1268656}"/>
          </ac:spMkLst>
        </pc:spChg>
        <pc:spChg chg="mod">
          <ac:chgData name="Alyson Barnes" userId="b8a581c3-927c-4623-bba1-48352b59f87f" providerId="ADAL" clId="{9C3C4C06-C450-4084-A710-46CAD4FEC44D}" dt="2018-10-17T21:34:53.915" v="828" actId="5793"/>
          <ac:spMkLst>
            <pc:docMk/>
            <pc:sldMk cId="2507218489" sldId="271"/>
            <ac:spMk id="3" creationId="{4CAB3491-297F-4079-BC79-F2EA8109613F}"/>
          </ac:spMkLst>
        </pc:spChg>
      </pc:sldChg>
      <pc:sldChg chg="modSp add modAnim">
        <pc:chgData name="Alyson Barnes" userId="b8a581c3-927c-4623-bba1-48352b59f87f" providerId="ADAL" clId="{9C3C4C06-C450-4084-A710-46CAD4FEC44D}" dt="2018-10-17T21:43:17.807" v="1384"/>
        <pc:sldMkLst>
          <pc:docMk/>
          <pc:sldMk cId="3182841848" sldId="272"/>
        </pc:sldMkLst>
        <pc:spChg chg="mod">
          <ac:chgData name="Alyson Barnes" userId="b8a581c3-927c-4623-bba1-48352b59f87f" providerId="ADAL" clId="{9C3C4C06-C450-4084-A710-46CAD4FEC44D}" dt="2018-10-17T21:37:56.486" v="868" actId="20577"/>
          <ac:spMkLst>
            <pc:docMk/>
            <pc:sldMk cId="3182841848" sldId="272"/>
            <ac:spMk id="2" creationId="{76BB0F0B-07A9-41E9-87BA-C2EB17BAACB5}"/>
          </ac:spMkLst>
        </pc:spChg>
        <pc:spChg chg="mod">
          <ac:chgData name="Alyson Barnes" userId="b8a581c3-927c-4623-bba1-48352b59f87f" providerId="ADAL" clId="{9C3C4C06-C450-4084-A710-46CAD4FEC44D}" dt="2018-10-17T21:42:39.135" v="1383" actId="20577"/>
          <ac:spMkLst>
            <pc:docMk/>
            <pc:sldMk cId="3182841848" sldId="272"/>
            <ac:spMk id="3" creationId="{687F9610-1E08-4446-BA37-D5EDEAEBCF3D}"/>
          </ac:spMkLst>
        </pc:spChg>
      </pc:sldChg>
      <pc:sldChg chg="modSp add">
        <pc:chgData name="Alyson Barnes" userId="b8a581c3-927c-4623-bba1-48352b59f87f" providerId="ADAL" clId="{9C3C4C06-C450-4084-A710-46CAD4FEC44D}" dt="2018-10-19T17:35:20.209" v="2011" actId="20577"/>
        <pc:sldMkLst>
          <pc:docMk/>
          <pc:sldMk cId="1820684009" sldId="273"/>
        </pc:sldMkLst>
        <pc:spChg chg="mod">
          <ac:chgData name="Alyson Barnes" userId="b8a581c3-927c-4623-bba1-48352b59f87f" providerId="ADAL" clId="{9C3C4C06-C450-4084-A710-46CAD4FEC44D}" dt="2018-10-19T17:30:32.844" v="1410" actId="20577"/>
          <ac:spMkLst>
            <pc:docMk/>
            <pc:sldMk cId="1820684009" sldId="273"/>
            <ac:spMk id="2" creationId="{4ECD8532-0CFC-4C20-844F-D74EBD84EFF7}"/>
          </ac:spMkLst>
        </pc:spChg>
        <pc:spChg chg="mod">
          <ac:chgData name="Alyson Barnes" userId="b8a581c3-927c-4623-bba1-48352b59f87f" providerId="ADAL" clId="{9C3C4C06-C450-4084-A710-46CAD4FEC44D}" dt="2018-10-19T17:35:20.209" v="2011" actId="20577"/>
          <ac:spMkLst>
            <pc:docMk/>
            <pc:sldMk cId="1820684009" sldId="273"/>
            <ac:spMk id="3" creationId="{62C6C72D-870D-4A97-8EE1-C2D2FC27B5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0B475C-EE7A-4FCD-B815-F2A8DDD04C51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652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500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0049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870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14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2F18-51C0-4C33-B313-F9A9F6D67F62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49A9D-D1A3-4E39-8446-C58DDD1F5A36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C1DC-296B-4A2E-B0B3-3F1F0BC81580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0AB7DA-7F64-4D8D-B7D7-71B7EEB83D1F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52A-2B5D-46C6-B94C-A8585212B272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2CD-11D2-4B03-918F-64DABB64380B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3D10-257A-4E71-9E85-DA9121FE43A4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DA-1CC6-44F6-8E5C-B677D16AD3AE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019F-AA92-44DF-B8C9-FB674BE342D8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53D3-F400-4ACF-A772-8853037D4568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35EC-60E2-4D33-9723-0FDAEEC26641}" type="datetime1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4" userDrawn="1">
          <p15:clr>
            <a:srgbClr val="F26B43"/>
          </p15:clr>
        </p15:guide>
        <p15:guide id="4" pos="6960" userDrawn="1">
          <p15:clr>
            <a:srgbClr val="F26B43"/>
          </p15:clr>
        </p15:guide>
        <p15:guide id="5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The Iliad</a:t>
            </a:r>
            <a:r>
              <a:rPr lang="en-US" dirty="0"/>
              <a:t> and </a:t>
            </a:r>
            <a:r>
              <a:rPr lang="en-US" i="1" dirty="0"/>
              <a:t>The Odyssey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Homer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V-VII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Athena promise to Telemachus in Chapter V?</a:t>
            </a:r>
          </a:p>
          <a:p>
            <a:r>
              <a:rPr lang="en-US" dirty="0"/>
              <a:t>What are the causes of the War of Troy? </a:t>
            </a:r>
          </a:p>
          <a:p>
            <a:r>
              <a:rPr lang="en-US" dirty="0"/>
              <a:t>How do each of the goddesses mentioned in Chapter VI try to persuade Paris that they should be awarded the golden apple?</a:t>
            </a:r>
          </a:p>
          <a:p>
            <a:r>
              <a:rPr lang="en-US" dirty="0"/>
              <a:t>Who do you think was the most persuasive?  </a:t>
            </a:r>
          </a:p>
          <a:p>
            <a:r>
              <a:rPr lang="en-US" dirty="0"/>
              <a:t>Who does Paris choose?  Why?</a:t>
            </a:r>
          </a:p>
          <a:p>
            <a:r>
              <a:rPr lang="en-US" dirty="0"/>
              <a:t>Who is Helen?  What role does she play in the Trojan War?</a:t>
            </a:r>
          </a:p>
          <a:p>
            <a:r>
              <a:rPr lang="en-US" dirty="0"/>
              <a:t>Who are Agamemnon and Menelaus?</a:t>
            </a:r>
          </a:p>
          <a:p>
            <a:r>
              <a:rPr lang="en-US" dirty="0"/>
              <a:t>What happens when Telemachus visits Nestor?</a:t>
            </a:r>
          </a:p>
          <a:p>
            <a:r>
              <a:rPr lang="en-US" dirty="0"/>
              <a:t>What is Nestor’s opinion of Odysseus?</a:t>
            </a:r>
          </a:p>
          <a:p>
            <a:r>
              <a:rPr lang="en-US" dirty="0"/>
              <a:t>How does Telemachus feel after visiting Nestor?</a:t>
            </a:r>
          </a:p>
          <a:p>
            <a:r>
              <a:rPr lang="en-US" dirty="0"/>
              <a:t>What does Nestor tell Telemachus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VIII-IX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Menelaus treat his guests?  What is his impression of Telemachus?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was Menelaus held at the island, Pharos?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the Ancient One of the Sea say that Menelaus must do to gain the favor of the gods?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does Menelaus feel about this task?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the Ancient One of the Sea reveal about Odysseus?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526B-3D83-4F1D-806A-2FD48BC0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XIII-XIV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14FA-D680-4570-94FA-9A761F04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happens after Agamemnon leaves the battlefield in Chapter XIII?</a:t>
            </a:r>
          </a:p>
          <a:p>
            <a:r>
              <a:rPr lang="en-US" sz="2400" dirty="0"/>
              <a:t>How does Achilles feel as he watches the battle unfold at the beginning of Chapter XIV?</a:t>
            </a:r>
          </a:p>
          <a:p>
            <a:r>
              <a:rPr lang="en-US" sz="2400" dirty="0"/>
              <a:t>What does Nestor suggest to </a:t>
            </a:r>
            <a:r>
              <a:rPr lang="en-US" sz="2400" dirty="0" err="1"/>
              <a:t>Patroklos</a:t>
            </a:r>
            <a:r>
              <a:rPr lang="en-US" sz="2400" dirty="0"/>
              <a:t> in Chapter XIV?</a:t>
            </a:r>
          </a:p>
          <a:p>
            <a:r>
              <a:rPr lang="en-US" sz="2400" dirty="0"/>
              <a:t>What is the omen mentioned on page 71?</a:t>
            </a:r>
          </a:p>
          <a:p>
            <a:r>
              <a:rPr lang="en-US" sz="2400" dirty="0"/>
              <a:t>What happens to Hector?</a:t>
            </a:r>
          </a:p>
          <a:p>
            <a:r>
              <a:rPr lang="en-US" sz="2400" dirty="0"/>
              <a:t>What happens in the conversation between Achilles and </a:t>
            </a:r>
            <a:r>
              <a:rPr lang="en-US" sz="2400" dirty="0" err="1"/>
              <a:t>Patroklos</a:t>
            </a:r>
            <a:r>
              <a:rPr lang="en-US" sz="2400" dirty="0"/>
              <a:t>?</a:t>
            </a:r>
          </a:p>
          <a:p>
            <a:r>
              <a:rPr lang="en-US" sz="2400" dirty="0"/>
              <a:t>What does Achilles pray to Zeus?</a:t>
            </a:r>
          </a:p>
        </p:txBody>
      </p:sp>
    </p:spTree>
    <p:extLst>
      <p:ext uri="{BB962C8B-B14F-4D97-AF65-F5344CB8AC3E}">
        <p14:creationId xmlns:p14="http://schemas.microsoft.com/office/powerpoint/2010/main" val="781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BE8D-211F-479D-BF3E-55D7D126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XV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3491-297F-4079-BC79-F2EA8109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Hector feel after Sarpedon is slain?</a:t>
            </a:r>
          </a:p>
          <a:p>
            <a:r>
              <a:rPr lang="en-US" dirty="0"/>
              <a:t>What does </a:t>
            </a:r>
            <a:r>
              <a:rPr lang="en-US" dirty="0" err="1"/>
              <a:t>Potroklos</a:t>
            </a:r>
            <a:r>
              <a:rPr lang="en-US" dirty="0"/>
              <a:t> forget?</a:t>
            </a:r>
          </a:p>
          <a:p>
            <a:r>
              <a:rPr lang="en-US" dirty="0"/>
              <a:t>What happens to </a:t>
            </a:r>
            <a:r>
              <a:rPr lang="en-US" dirty="0" err="1"/>
              <a:t>Potroklos</a:t>
            </a:r>
            <a:r>
              <a:rPr lang="en-US" dirty="0"/>
              <a:t>?  </a:t>
            </a:r>
          </a:p>
          <a:p>
            <a:r>
              <a:rPr lang="en-US" dirty="0"/>
              <a:t>What does </a:t>
            </a:r>
            <a:r>
              <a:rPr lang="en-US" dirty="0" err="1"/>
              <a:t>Potroklos</a:t>
            </a:r>
            <a:r>
              <a:rPr lang="en-US" dirty="0"/>
              <a:t> tell Hector on his deathbed?</a:t>
            </a:r>
          </a:p>
          <a:p>
            <a:r>
              <a:rPr lang="en-US" dirty="0"/>
              <a:t>What does Zeus say in Chapter XV about the fate of Zeus?</a:t>
            </a:r>
          </a:p>
          <a:p>
            <a:r>
              <a:rPr lang="en-US" dirty="0"/>
              <a:t>How does Achilles feel when he finds out about </a:t>
            </a:r>
            <a:r>
              <a:rPr lang="en-US" dirty="0" err="1"/>
              <a:t>Patroklos</a:t>
            </a:r>
            <a:r>
              <a:rPr lang="en-US" dirty="0"/>
              <a:t>? </a:t>
            </a:r>
          </a:p>
          <a:p>
            <a:r>
              <a:rPr lang="en-US" dirty="0"/>
              <a:t>What does Iris, the messenger of the Gods, tell Achilles to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0F0B-07A9-41E9-87BA-C2EB17BA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XVI-XVIII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9610-1E08-4446-BA37-D5EDEAEBC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images that Hephaistos included on Achilles’ armor?  What do you think each of those represent?</a:t>
            </a:r>
          </a:p>
          <a:p>
            <a:r>
              <a:rPr lang="en-US" dirty="0"/>
              <a:t>What is the prophecy that Xanthos makes about Achilles? </a:t>
            </a:r>
          </a:p>
          <a:p>
            <a:r>
              <a:rPr lang="en-US" dirty="0"/>
              <a:t>How do you think Achilles will die?</a:t>
            </a:r>
          </a:p>
          <a:p>
            <a:r>
              <a:rPr lang="en-US" dirty="0"/>
              <a:t>How is Achilles affected by this prophecy?</a:t>
            </a:r>
          </a:p>
          <a:p>
            <a:r>
              <a:rPr lang="en-US" dirty="0"/>
              <a:t>How does Hector act in the presence of Achilles?  What does this teach us about him?</a:t>
            </a:r>
          </a:p>
          <a:p>
            <a:r>
              <a:rPr lang="en-US" dirty="0"/>
              <a:t>Why is Helen emotional at the beginning of Chapter XVIII?</a:t>
            </a:r>
          </a:p>
          <a:p>
            <a:r>
              <a:rPr lang="en-US" dirty="0"/>
              <a:t>Why is Hector’s prayer to Zeus about his son important?</a:t>
            </a:r>
          </a:p>
        </p:txBody>
      </p:sp>
    </p:spTree>
    <p:extLst>
      <p:ext uri="{BB962C8B-B14F-4D97-AF65-F5344CB8AC3E}">
        <p14:creationId xmlns:p14="http://schemas.microsoft.com/office/powerpoint/2010/main" val="31828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8532-0CFC-4C20-844F-D74EBD84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xix-xx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6C72D-870D-4A97-8EE1-C2D2FC27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agreement Hector tries to make with Achilles?  What is Achilles response?  How do you feel about his response?</a:t>
            </a:r>
          </a:p>
          <a:p>
            <a:r>
              <a:rPr lang="en-US" dirty="0"/>
              <a:t>What is King Priam’s prayer to Zeus?</a:t>
            </a:r>
          </a:p>
          <a:p>
            <a:r>
              <a:rPr lang="en-US" dirty="0"/>
              <a:t>How do Achilles and King Priam treat each other?  Is this surprising?  Why or why not?</a:t>
            </a:r>
          </a:p>
          <a:p>
            <a:r>
              <a:rPr lang="en-US" dirty="0"/>
              <a:t>Why does Achilles weep when he meets King Priam?</a:t>
            </a:r>
          </a:p>
          <a:p>
            <a:r>
              <a:rPr lang="en-US" dirty="0"/>
              <a:t>What does the text mean when it says, “And this was the first time that Achilles and Priam the King of Troy really saw each other” (110).</a:t>
            </a:r>
          </a:p>
          <a:p>
            <a:r>
              <a:rPr lang="en-US" dirty="0"/>
              <a:t>What happens to Achilles at the end of Chapter XX?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XXI-XXIII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takes Achilles’ armor after his death?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devises the means for the fall of Troy?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do you think is the true hero of the Trojan War?  </a:t>
            </a:r>
            <a:r>
              <a:rPr lang="en-US" smtClean="0"/>
              <a:t>Why?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dirty="0" smtClean="0"/>
              <a:t>Who kills Agamemnon?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I-IV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Athena not help Odysseus?  What does this reveal about gods and goddesses?</a:t>
            </a:r>
          </a:p>
          <a:p>
            <a:r>
              <a:rPr lang="en-US" dirty="0" smtClean="0"/>
              <a:t>Why does Calypso say that she is holding Odysseus?</a:t>
            </a:r>
          </a:p>
          <a:p>
            <a:r>
              <a:rPr lang="en-US" dirty="0" smtClean="0"/>
              <a:t>Why does Odysseus want to return to his family?</a:t>
            </a:r>
          </a:p>
          <a:p>
            <a:r>
              <a:rPr lang="en-US" dirty="0" smtClean="0"/>
              <a:t>How does Calypso help Odysseus?</a:t>
            </a:r>
          </a:p>
          <a:p>
            <a:r>
              <a:rPr lang="en-US" dirty="0" smtClean="0"/>
              <a:t>What trials does Odysseus encounter, as described in Chapter I?</a:t>
            </a:r>
          </a:p>
          <a:p>
            <a:r>
              <a:rPr lang="en-US" dirty="0" smtClean="0"/>
              <a:t>Who helps Odysseus with his toils on the sea in Chapter I?</a:t>
            </a:r>
          </a:p>
          <a:p>
            <a:r>
              <a:rPr lang="en-US" dirty="0" smtClean="0"/>
              <a:t>Who does Odysseus meet in Chapter II?</a:t>
            </a:r>
          </a:p>
          <a:p>
            <a:r>
              <a:rPr lang="en-US" dirty="0" smtClean="0"/>
              <a:t>What is your first impression of Princess </a:t>
            </a:r>
            <a:r>
              <a:rPr lang="en-US" dirty="0" err="1"/>
              <a:t>N</a:t>
            </a:r>
            <a:r>
              <a:rPr lang="en-US" dirty="0" err="1" smtClean="0"/>
              <a:t>ausicaa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I-IV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Athena intervene to help Odysseus in Chapter II?</a:t>
            </a:r>
          </a:p>
          <a:p>
            <a:r>
              <a:rPr lang="en-US" dirty="0" smtClean="0"/>
              <a:t>Who is King </a:t>
            </a:r>
            <a:r>
              <a:rPr lang="en-US" dirty="0" err="1" smtClean="0"/>
              <a:t>Alcinous</a:t>
            </a:r>
            <a:r>
              <a:rPr lang="en-US" dirty="0" smtClean="0"/>
              <a:t>?  What is your first impression of him?</a:t>
            </a:r>
          </a:p>
          <a:p>
            <a:r>
              <a:rPr lang="en-US" dirty="0" smtClean="0"/>
              <a:t>Why does Odysseus not at first reveal his identity?</a:t>
            </a:r>
          </a:p>
          <a:p>
            <a:r>
              <a:rPr lang="en-US" dirty="0" smtClean="0"/>
              <a:t>Why does Odysseus cry in Chapter III?</a:t>
            </a:r>
          </a:p>
          <a:p>
            <a:r>
              <a:rPr lang="en-US" dirty="0" smtClean="0"/>
              <a:t>Describe the conflict between Odysseus and </a:t>
            </a:r>
            <a:r>
              <a:rPr lang="en-US" dirty="0" err="1" smtClean="0"/>
              <a:t>Euryalus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Alcinous</a:t>
            </a:r>
            <a:r>
              <a:rPr lang="en-US" dirty="0" smtClean="0"/>
              <a:t> agree to help Odysseus?</a:t>
            </a:r>
          </a:p>
          <a:p>
            <a:r>
              <a:rPr lang="en-US" dirty="0" smtClean="0"/>
              <a:t>In Chapter IV, what is the effect of the lotus?</a:t>
            </a:r>
          </a:p>
          <a:p>
            <a:r>
              <a:rPr lang="en-US" dirty="0" smtClean="0"/>
              <a:t>Describe the Cyclops.  What does the Cyclops say about the gods?</a:t>
            </a:r>
          </a:p>
          <a:p>
            <a:r>
              <a:rPr lang="en-US" dirty="0" smtClean="0"/>
              <a:t>What “gifts” do Odysseus and the Cyclops exchange?</a:t>
            </a:r>
          </a:p>
          <a:p>
            <a:r>
              <a:rPr lang="en-US" dirty="0" smtClean="0"/>
              <a:t>What does Odysseus do to the Cyclops? Why doesn’t he kill the Cyclops?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</a:t>
            </a:r>
            <a:r>
              <a:rPr lang="en-US" dirty="0" err="1" smtClean="0"/>
              <a:t>i</a:t>
            </a:r>
            <a:r>
              <a:rPr lang="en-US" dirty="0" smtClean="0"/>
              <a:t>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Odysseus and his men sneak out of the Cyclops cave?</a:t>
            </a:r>
          </a:p>
          <a:p>
            <a:endParaRPr lang="en-US" dirty="0"/>
          </a:p>
          <a:p>
            <a:r>
              <a:rPr lang="en-US" dirty="0" smtClean="0"/>
              <a:t>Are all of Odysseus’ actions smart?  What foolish thing does he do?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does the Cyclops ask his father, Poseidon, to do?</a:t>
            </a:r>
          </a:p>
        </p:txBody>
      </p:sp>
    </p:spTree>
    <p:extLst>
      <p:ext uri="{BB962C8B-B14F-4D97-AF65-F5344CB8AC3E}">
        <p14:creationId xmlns:p14="http://schemas.microsoft.com/office/powerpoint/2010/main" val="23155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homer?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do not know whether Homer was actually real</a:t>
            </a:r>
          </a:p>
          <a:p>
            <a:r>
              <a:rPr lang="en-US" dirty="0"/>
              <a:t>May have been a blind man who lived around the 8</a:t>
            </a:r>
            <a:r>
              <a:rPr lang="en-US" baseline="30000" dirty="0"/>
              <a:t>th</a:t>
            </a:r>
            <a:r>
              <a:rPr lang="en-US" dirty="0"/>
              <a:t> century B.C in Greece.</a:t>
            </a:r>
          </a:p>
          <a:p>
            <a:r>
              <a:rPr lang="en-US" dirty="0"/>
              <a:t>Some believe that Homer was several different men, all whom collaborated on </a:t>
            </a:r>
            <a:r>
              <a:rPr lang="en-US" i="1" dirty="0"/>
              <a:t>The Iliad </a:t>
            </a:r>
            <a:r>
              <a:rPr lang="en-US" dirty="0"/>
              <a:t>and </a:t>
            </a:r>
            <a:r>
              <a:rPr lang="en-US" i="1" dirty="0"/>
              <a:t>The Odyssey.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Content Placeholder 4" descr="File:Bust &lt;strong&gt;Homer&lt;/strong&gt; BM 1825 n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50" y="2057401"/>
            <a:ext cx="2682875" cy="4024313"/>
          </a:xfrm>
        </p:spPr>
      </p:pic>
    </p:spTree>
    <p:extLst>
      <p:ext uri="{BB962C8B-B14F-4D97-AF65-F5344CB8AC3E}">
        <p14:creationId xmlns:p14="http://schemas.microsoft.com/office/powerpoint/2010/main" val="26116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v-vi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helps the men during their nine days at sea?</a:t>
            </a:r>
          </a:p>
          <a:p>
            <a:r>
              <a:rPr lang="en-US" dirty="0" smtClean="0"/>
              <a:t>How does Odysseus feel when, on the tenth day, the ship comes in sight of </a:t>
            </a:r>
            <a:r>
              <a:rPr lang="en-US" dirty="0" err="1" smtClean="0"/>
              <a:t>Ithaka</a:t>
            </a:r>
            <a:r>
              <a:rPr lang="en-US" dirty="0" smtClean="0"/>
              <a:t>?  What do his comments reveal about his character?  </a:t>
            </a:r>
          </a:p>
          <a:p>
            <a:r>
              <a:rPr lang="en-US" dirty="0" smtClean="0"/>
              <a:t>What happens while Odysseus is sleeping?</a:t>
            </a:r>
          </a:p>
          <a:p>
            <a:r>
              <a:rPr lang="en-US" dirty="0" smtClean="0"/>
              <a:t>Why does Aeolus refuse to help Odysseus?</a:t>
            </a:r>
          </a:p>
          <a:p>
            <a:r>
              <a:rPr lang="en-US" dirty="0" smtClean="0"/>
              <a:t>Who is Circe?  What warnings does she give to Odysseus?</a:t>
            </a:r>
          </a:p>
          <a:p>
            <a:r>
              <a:rPr lang="en-US" dirty="0" smtClean="0"/>
              <a:t>How does Odysseus describe his companions?  How would you describe his companions?</a:t>
            </a:r>
          </a:p>
          <a:p>
            <a:r>
              <a:rPr lang="en-US" dirty="0" smtClean="0"/>
              <a:t>Whose fault do you believe it is that men are killed by the monster Scylla?</a:t>
            </a:r>
          </a:p>
          <a:p>
            <a:r>
              <a:rPr lang="en-US" dirty="0" smtClean="0"/>
              <a:t>At this point in the story, do you believe Odysseus is a hero?  </a:t>
            </a:r>
            <a:r>
              <a:rPr lang="en-US" smtClean="0"/>
              <a:t>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1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VII-VIII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Odysseus end up after leaving the </a:t>
            </a:r>
            <a:r>
              <a:rPr lang="en-US" dirty="0" err="1" smtClean="0"/>
              <a:t>Phaecians</a:t>
            </a:r>
            <a:r>
              <a:rPr lang="en-US" dirty="0" smtClean="0"/>
              <a:t>, and who greets him?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does Athena change Odysseus’ appearance?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we learn about Telemachus in Chapter VII?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is </a:t>
            </a:r>
            <a:r>
              <a:rPr lang="en-US" dirty="0" err="1" smtClean="0"/>
              <a:t>Eumaeus</a:t>
            </a:r>
            <a:r>
              <a:rPr lang="en-US" dirty="0" smtClean="0"/>
              <a:t>?  Summarize his story.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err="1" smtClean="0"/>
              <a:t>iI</a:t>
            </a:r>
            <a:r>
              <a:rPr lang="en-US" dirty="0" smtClean="0"/>
              <a:t>, Chapters XII-XIII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problem that Penelope is facing, as she describes to Odysseus as a beggar?</a:t>
            </a:r>
          </a:p>
          <a:p>
            <a:r>
              <a:rPr lang="en-US" dirty="0" smtClean="0"/>
              <a:t>What does Odysseus tell Penelope about himself?  How does Penelope react?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Eurycleia</a:t>
            </a:r>
            <a:r>
              <a:rPr lang="en-US" dirty="0" smtClean="0"/>
              <a:t> recognize Odysseus?</a:t>
            </a:r>
          </a:p>
          <a:p>
            <a:r>
              <a:rPr lang="en-US" dirty="0" smtClean="0"/>
              <a:t>Describe how Odysseus gets the scar on his leg.</a:t>
            </a:r>
          </a:p>
          <a:p>
            <a:r>
              <a:rPr lang="en-US" dirty="0" smtClean="0"/>
              <a:t>What is the dream that Penelope has?  How does she challenge the suitors?</a:t>
            </a:r>
          </a:p>
          <a:p>
            <a:r>
              <a:rPr lang="en-US" dirty="0" smtClean="0"/>
              <a:t>Why do you think Penelope trusts this stranger (Odysseus as a beggar)?</a:t>
            </a:r>
          </a:p>
          <a:p>
            <a:r>
              <a:rPr lang="en-US" dirty="0" smtClean="0"/>
              <a:t>Who ridicules Odysseus in his own home?</a:t>
            </a:r>
          </a:p>
          <a:p>
            <a:r>
              <a:rPr lang="en-US" dirty="0" smtClean="0"/>
              <a:t>Who proves to be a faithful servant of Odysseus?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II, Chapters XIV-XVII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does Odysseus prove his identity?</a:t>
            </a:r>
          </a:p>
          <a:p>
            <a:r>
              <a:rPr lang="en-US" dirty="0" smtClean="0"/>
              <a:t>Why did every man feel “a sharp pain in the heart” (233) when Odysseus uses the bow and arrow?</a:t>
            </a:r>
          </a:p>
          <a:p>
            <a:r>
              <a:rPr lang="en-US" dirty="0" smtClean="0"/>
              <a:t>What does Odysseus mean when he says, “‘It is ended’” (234)?</a:t>
            </a:r>
          </a:p>
          <a:p>
            <a:r>
              <a:rPr lang="en-US" dirty="0" smtClean="0"/>
              <a:t>What does Odysseus tell </a:t>
            </a:r>
            <a:r>
              <a:rPr lang="en-US" dirty="0" err="1" smtClean="0"/>
              <a:t>Eurycleia</a:t>
            </a:r>
            <a:r>
              <a:rPr lang="en-US" dirty="0" smtClean="0"/>
              <a:t> at the end of chapter XV (236)?</a:t>
            </a:r>
          </a:p>
          <a:p>
            <a:pPr lvl="1"/>
            <a:r>
              <a:rPr lang="en-US" dirty="0" smtClean="0"/>
              <a:t>Why does he say this?  What does it reveal about his character?</a:t>
            </a:r>
          </a:p>
          <a:p>
            <a:r>
              <a:rPr lang="en-US" dirty="0" smtClean="0"/>
              <a:t>Why does Penelope not believe the truth at first?</a:t>
            </a:r>
          </a:p>
          <a:p>
            <a:r>
              <a:rPr lang="en-US" dirty="0" smtClean="0"/>
              <a:t>How does Odysseus prove his identity to Penelope?</a:t>
            </a:r>
          </a:p>
          <a:p>
            <a:r>
              <a:rPr lang="en-US" dirty="0" smtClean="0"/>
              <a:t>What dangers does Odysseus still have to face?</a:t>
            </a:r>
          </a:p>
          <a:p>
            <a:r>
              <a:rPr lang="en-US" dirty="0" smtClean="0"/>
              <a:t>How does Odysseus prove his identity to Laertes, his father?</a:t>
            </a:r>
          </a:p>
          <a:p>
            <a:r>
              <a:rPr lang="en-US" dirty="0" smtClean="0"/>
              <a:t>Does Odysseus master the old world and the new world?  How?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Iliad </a:t>
            </a:r>
            <a:r>
              <a:rPr lang="en-US" dirty="0"/>
              <a:t>– approximately 750 B.C.</a:t>
            </a:r>
          </a:p>
          <a:p>
            <a:r>
              <a:rPr lang="en-US" i="1" dirty="0"/>
              <a:t>The Odyssey</a:t>
            </a:r>
            <a:r>
              <a:rPr lang="en-US" dirty="0"/>
              <a:t> – approximately 720 B.C.</a:t>
            </a:r>
          </a:p>
          <a:p>
            <a:r>
              <a:rPr lang="en-US" dirty="0"/>
              <a:t>Both chronicle the “Golden Age” of Greece, which is a different time from when Homer lived.</a:t>
            </a:r>
          </a:p>
          <a:p>
            <a:pPr lvl="1"/>
            <a:r>
              <a:rPr lang="en-US" dirty="0"/>
              <a:t>He describes an </a:t>
            </a:r>
            <a:r>
              <a:rPr lang="en-US" b="1" u="sng" dirty="0"/>
              <a:t>aristocratic</a:t>
            </a:r>
            <a:r>
              <a:rPr lang="en-US" b="1" i="1" u="sng" dirty="0"/>
              <a:t> </a:t>
            </a:r>
            <a:r>
              <a:rPr lang="en-US" dirty="0"/>
              <a:t>(noble, upper-class, high-born) society.</a:t>
            </a:r>
          </a:p>
          <a:p>
            <a:r>
              <a:rPr lang="en-US" dirty="0"/>
              <a:t>During the Homeric age, few people could read or write.</a:t>
            </a:r>
          </a:p>
          <a:p>
            <a:pPr lvl="1"/>
            <a:r>
              <a:rPr lang="en-US" dirty="0"/>
              <a:t>Stories were passed down orally.</a:t>
            </a:r>
          </a:p>
          <a:p>
            <a:pPr lvl="1"/>
            <a:r>
              <a:rPr lang="en-US" dirty="0"/>
              <a:t>Nearly all writing was put into the form of poetry because rhyme is easier to remember.</a:t>
            </a:r>
          </a:p>
          <a:p>
            <a:pPr lvl="1"/>
            <a:r>
              <a:rPr lang="en-US" dirty="0"/>
              <a:t>Sometimes stories were read in the form of plays performed in Greek theaters.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Trojan war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Subject of Homer’s epics </a:t>
            </a:r>
          </a:p>
          <a:p>
            <a:pPr lvl="1"/>
            <a:r>
              <a:rPr lang="en-US" i="1" dirty="0"/>
              <a:t>The Iliad</a:t>
            </a:r>
            <a:r>
              <a:rPr lang="en-US" dirty="0"/>
              <a:t> is set in the 10</a:t>
            </a:r>
            <a:r>
              <a:rPr lang="en-US" baseline="30000" dirty="0"/>
              <a:t>th</a:t>
            </a:r>
            <a:r>
              <a:rPr lang="en-US" dirty="0"/>
              <a:t> year of the war </a:t>
            </a:r>
            <a:endParaRPr lang="en-US" i="1" dirty="0"/>
          </a:p>
          <a:p>
            <a:r>
              <a:rPr lang="en-US" dirty="0"/>
              <a:t>Legendary conflict between the Greeks and the people of Troy</a:t>
            </a:r>
          </a:p>
          <a:p>
            <a:r>
              <a:rPr lang="en-US" dirty="0"/>
              <a:t>Paris, son of the Trojan king, ran off with Helen, wife of Menelaus of Sparta, whose brother Agamemnon then led a Greek expedition against Troy.</a:t>
            </a:r>
          </a:p>
          <a:p>
            <a:pPr lvl="1"/>
            <a:r>
              <a:rPr lang="en-US" dirty="0"/>
              <a:t>Gods took sides </a:t>
            </a:r>
          </a:p>
          <a:p>
            <a:r>
              <a:rPr lang="en-US" dirty="0"/>
              <a:t>The war lasted 10 years</a:t>
            </a:r>
          </a:p>
          <a:p>
            <a:pPr lvl="1"/>
            <a:r>
              <a:rPr lang="en-US" dirty="0"/>
              <a:t>Ended when the Greeks pretended to leave a peace offering, leaving behind them a large wooden horse with people concealed inside</a:t>
            </a:r>
          </a:p>
          <a:p>
            <a:pPr lvl="1"/>
            <a:r>
              <a:rPr lang="en-US" dirty="0"/>
              <a:t>Sneaked out of horse that night and opened the city gates to entire Greek army </a:t>
            </a:r>
          </a:p>
          <a:p>
            <a:r>
              <a:rPr lang="en-US" dirty="0"/>
              <a:t>The Greeks won the Trojan War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Trojan war</a:t>
            </a:r>
          </a:p>
        </p:txBody>
      </p:sp>
      <p:pic>
        <p:nvPicPr>
          <p:cNvPr id="1026" name="Picture 2" descr="Tiepolo, Giovanni Domenico: The Procession of the Trojan Horse into Tr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696369"/>
            <a:ext cx="5238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cient tr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4" y="2696369"/>
            <a:ext cx="3141807" cy="31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&amp; comedy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Tragedy:</a:t>
            </a:r>
            <a:r>
              <a:rPr lang="en-US" dirty="0"/>
              <a:t> </a:t>
            </a:r>
            <a:r>
              <a:rPr lang="en-US" sz="2400" dirty="0"/>
              <a:t>is the branch of drama that treats in a serious style the sorrowful events experienced, encountered, or caused by a heroic individual.</a:t>
            </a:r>
          </a:p>
          <a:p>
            <a:pPr lvl="1"/>
            <a:r>
              <a:rPr lang="en-US" sz="2200" i="1" dirty="0"/>
              <a:t>The Odyssey</a:t>
            </a:r>
            <a:r>
              <a:rPr lang="en-US" sz="2200" dirty="0"/>
              <a:t> is a tragedy about the Trojan War</a:t>
            </a:r>
            <a:endParaRPr lang="en-US" sz="2200" i="1" dirty="0"/>
          </a:p>
          <a:p>
            <a:r>
              <a:rPr lang="en-US" b="1" u="sng" dirty="0"/>
              <a:t>Comedy:</a:t>
            </a:r>
            <a:r>
              <a:rPr lang="en-US" dirty="0"/>
              <a:t> </a:t>
            </a:r>
            <a:r>
              <a:rPr lang="en-US" sz="2400" dirty="0"/>
              <a:t>is the branch of drama meant to be amusing  and entertaining</a:t>
            </a:r>
          </a:p>
          <a:p>
            <a:pPr lvl="1"/>
            <a:r>
              <a:rPr lang="en-US" dirty="0"/>
              <a:t>Happy endings</a:t>
            </a:r>
          </a:p>
          <a:p>
            <a:pPr lvl="1"/>
            <a:r>
              <a:rPr lang="en-US" dirty="0"/>
              <a:t>Imitation of the ridiculous </a:t>
            </a:r>
          </a:p>
          <a:p>
            <a:endParaRPr lang="en-US" dirty="0"/>
          </a:p>
          <a:p>
            <a:endParaRPr lang="en-US" b="1" u="sng" dirty="0"/>
          </a:p>
        </p:txBody>
      </p:sp>
      <p:pic>
        <p:nvPicPr>
          <p:cNvPr id="5" name="Content Placeholder 4" descr="¡Tercera llamada! El teatro como herramienta formativa. Un acercamiento a la literatura. - IFT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4178"/>
            <a:ext cx="5334000" cy="3163806"/>
          </a:xfrm>
        </p:spPr>
      </p:pic>
    </p:spTree>
    <p:extLst>
      <p:ext uri="{BB962C8B-B14F-4D97-AF65-F5344CB8AC3E}">
        <p14:creationId xmlns:p14="http://schemas.microsoft.com/office/powerpoint/2010/main" val="42318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Epic Poem:</a:t>
            </a:r>
            <a:r>
              <a:rPr lang="en-US" dirty="0"/>
              <a:t> a long, narrative poem.</a:t>
            </a:r>
          </a:p>
          <a:p>
            <a:pPr lvl="1"/>
            <a:r>
              <a:rPr lang="en-US" dirty="0"/>
              <a:t>Adventure</a:t>
            </a:r>
          </a:p>
          <a:p>
            <a:pPr lvl="1"/>
            <a:r>
              <a:rPr lang="en-US" dirty="0"/>
              <a:t>Central Heroic Figure</a:t>
            </a:r>
          </a:p>
          <a:p>
            <a:pPr lvl="1"/>
            <a:r>
              <a:rPr lang="en-US" dirty="0"/>
              <a:t>Vast setting, extended period of time</a:t>
            </a:r>
          </a:p>
          <a:p>
            <a:pPr lvl="1"/>
            <a:r>
              <a:rPr lang="en-US" dirty="0"/>
              <a:t>Supernatural forces (gods) are involved</a:t>
            </a:r>
          </a:p>
          <a:p>
            <a:pPr lvl="1"/>
            <a:r>
              <a:rPr lang="en-US" dirty="0"/>
              <a:t>Serious tone of voice </a:t>
            </a:r>
          </a:p>
          <a:p>
            <a:pPr marL="0" indent="0">
              <a:buNone/>
            </a:pPr>
            <a:r>
              <a:rPr lang="en-US" dirty="0"/>
              <a:t>Examples of Epics:</a:t>
            </a:r>
          </a:p>
          <a:p>
            <a:r>
              <a:rPr lang="en-US" i="1" dirty="0"/>
              <a:t>The Aeneid </a:t>
            </a:r>
            <a:r>
              <a:rPr lang="en-US" dirty="0"/>
              <a:t>by Virgil</a:t>
            </a:r>
          </a:p>
          <a:p>
            <a:r>
              <a:rPr lang="en-US" i="1" dirty="0"/>
              <a:t>Paradise Lost</a:t>
            </a:r>
            <a:r>
              <a:rPr lang="en-US" dirty="0"/>
              <a:t> by John Milton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Epic Hero:</a:t>
            </a:r>
            <a:r>
              <a:rPr lang="en-US" dirty="0"/>
              <a:t> man who seems able to conquer most problems he encounters</a:t>
            </a:r>
          </a:p>
          <a:p>
            <a:pPr lvl="1"/>
            <a:r>
              <a:rPr lang="en-US" dirty="0"/>
              <a:t>Does not possess “super powers”</a:t>
            </a:r>
          </a:p>
          <a:p>
            <a:pPr lvl="1"/>
            <a:r>
              <a:rPr lang="en-US" dirty="0"/>
              <a:t>Faithful to family and country</a:t>
            </a:r>
          </a:p>
          <a:p>
            <a:pPr lvl="1"/>
            <a:r>
              <a:rPr lang="en-US" dirty="0"/>
              <a:t>Brave, but feels fear</a:t>
            </a:r>
          </a:p>
          <a:p>
            <a:pPr lvl="2"/>
            <a:r>
              <a:rPr lang="en-US" dirty="0"/>
              <a:t>Overcomes due to responsibility to defeat evil </a:t>
            </a:r>
          </a:p>
          <a:p>
            <a:pPr lvl="1"/>
            <a:r>
              <a:rPr lang="en-US" dirty="0"/>
              <a:t>Intelligent – rely on brain to get out of difficult situations</a:t>
            </a:r>
          </a:p>
          <a:p>
            <a:pPr lvl="1"/>
            <a:r>
              <a:rPr lang="en-US" dirty="0"/>
              <a:t>Higher force/being helps guide him on quest </a:t>
            </a:r>
          </a:p>
        </p:txBody>
      </p:sp>
    </p:spTree>
    <p:extLst>
      <p:ext uri="{BB962C8B-B14F-4D97-AF65-F5344CB8AC3E}">
        <p14:creationId xmlns:p14="http://schemas.microsoft.com/office/powerpoint/2010/main" val="12746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I-III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Who is Odysseus?</a:t>
            </a:r>
          </a:p>
          <a:p>
            <a:r>
              <a:rPr lang="en-US" sz="3200" dirty="0"/>
              <a:t>What does Odysseus ask of the council before he leaves?</a:t>
            </a:r>
          </a:p>
          <a:p>
            <a:r>
              <a:rPr lang="en-US" sz="3200" dirty="0"/>
              <a:t>Who is Telemachus? </a:t>
            </a:r>
          </a:p>
          <a:p>
            <a:r>
              <a:rPr lang="en-US" sz="3200" dirty="0"/>
              <a:t>What does Telemachus tell the stranger that visits him?</a:t>
            </a:r>
          </a:p>
          <a:p>
            <a:r>
              <a:rPr lang="en-US" sz="3200" dirty="0"/>
              <a:t>Who is the stranger?</a:t>
            </a:r>
          </a:p>
          <a:p>
            <a:r>
              <a:rPr lang="en-US" sz="3200" dirty="0"/>
              <a:t>How does Athena advise Telemachus at the end of Chapter II?</a:t>
            </a:r>
          </a:p>
          <a:p>
            <a:r>
              <a:rPr lang="en-US" sz="3200" dirty="0"/>
              <a:t>Who is Penelope?</a:t>
            </a:r>
          </a:p>
          <a:p>
            <a:r>
              <a:rPr lang="en-US" sz="3200" dirty="0"/>
              <a:t>What does Telemachus tell his mother in Chapter III?</a:t>
            </a:r>
          </a:p>
          <a:p>
            <a:r>
              <a:rPr lang="en-US" sz="3200" dirty="0"/>
              <a:t>What does Telemachus propose of Penelope’s suitors?  How do they react?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8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IV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the suitors think Telemachus has called a council meeting?</a:t>
            </a:r>
          </a:p>
          <a:p>
            <a:r>
              <a:rPr lang="en-US" dirty="0"/>
              <a:t>How does </a:t>
            </a:r>
            <a:r>
              <a:rPr lang="en-US" dirty="0" err="1"/>
              <a:t>Antinous</a:t>
            </a:r>
            <a:r>
              <a:rPr lang="en-US" dirty="0"/>
              <a:t>, one of the suitors, respond to Telemachus’ speech to the council?</a:t>
            </a:r>
          </a:p>
          <a:p>
            <a:r>
              <a:rPr lang="en-US" dirty="0"/>
              <a:t>What do the suitors accuse Penelope of?  What are her “devices” (19)?</a:t>
            </a:r>
          </a:p>
          <a:p>
            <a:r>
              <a:rPr lang="en-US" dirty="0"/>
              <a:t>What does the council suggest that Telemachus should do for his mother?</a:t>
            </a:r>
          </a:p>
          <a:p>
            <a:r>
              <a:rPr lang="en-US" dirty="0"/>
              <a:t>What does </a:t>
            </a:r>
            <a:r>
              <a:rPr lang="en-US" dirty="0" err="1"/>
              <a:t>Halitherses</a:t>
            </a:r>
            <a:r>
              <a:rPr lang="en-US" dirty="0"/>
              <a:t> prophesy about the eagles? (20)</a:t>
            </a:r>
          </a:p>
          <a:p>
            <a:r>
              <a:rPr lang="en-US" dirty="0"/>
              <a:t>Who is Mentor?  What does he say during the council meeting?</a:t>
            </a:r>
          </a:p>
          <a:p>
            <a:r>
              <a:rPr lang="en-US" dirty="0"/>
              <a:t>What does Telemachus request of the council?  How does the council react?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00173-F37E-4050-8DE8-BC47ABAD65C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447</TotalTime>
  <Words>1809</Words>
  <Application>Microsoft Office PowerPoint</Application>
  <PresentationFormat>Widescreen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Palatino Linotype</vt:lpstr>
      <vt:lpstr>Vapor Trail</vt:lpstr>
      <vt:lpstr>The Iliad and The Odyssey</vt:lpstr>
      <vt:lpstr>Who is homer?</vt:lpstr>
      <vt:lpstr>Background information</vt:lpstr>
      <vt:lpstr>The Trojan war</vt:lpstr>
      <vt:lpstr>The Trojan war</vt:lpstr>
      <vt:lpstr>Tragedy &amp; comedy</vt:lpstr>
      <vt:lpstr>The epic</vt:lpstr>
      <vt:lpstr>Chapters I-III Questions</vt:lpstr>
      <vt:lpstr>Chapter IV Questions</vt:lpstr>
      <vt:lpstr>Chapters V-VII Questions</vt:lpstr>
      <vt:lpstr>Chapters VIII-IX QUESTION</vt:lpstr>
      <vt:lpstr>Chapters XIII-XIV</vt:lpstr>
      <vt:lpstr>Chapters XV Questions</vt:lpstr>
      <vt:lpstr>Chapter XVI-XVIII Questions</vt:lpstr>
      <vt:lpstr>Chapters xix-xx Questions</vt:lpstr>
      <vt:lpstr>Chapter XXI-XXIII QUESTIONS</vt:lpstr>
      <vt:lpstr>Part II, Chapters I-IV</vt:lpstr>
      <vt:lpstr>Part II, Chapters I-IV</vt:lpstr>
      <vt:lpstr>Part II, Chapters i-iv</vt:lpstr>
      <vt:lpstr>Part II, Chapters v-vi</vt:lpstr>
      <vt:lpstr>Part II, Chapters VII-VIII</vt:lpstr>
      <vt:lpstr>Part iI, Chapters XII-XIII</vt:lpstr>
      <vt:lpstr>Part II, Chapters XIV-XVII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Iliad and The Odyssey</dc:title>
  <dc:creator>Alyson Barnes</dc:creator>
  <cp:lastModifiedBy>Alyson Barnes</cp:lastModifiedBy>
  <cp:revision>37</cp:revision>
  <dcterms:created xsi:type="dcterms:W3CDTF">2018-10-01T16:39:34Z</dcterms:created>
  <dcterms:modified xsi:type="dcterms:W3CDTF">2018-11-05T23:49:27Z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