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9675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5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85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1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203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7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310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540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5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04FEFFF-D99A-45A6-9124-2422E1E5C5F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63ACE5-51A9-4B6A-913B-AC0B0FE1DA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68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MSLA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grouping of lines separated from others in a poem. In modern free verse, the stanza, like a prose paragraph, can be used to mark a shift in mood, time, or thought.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133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be a REVIEW!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0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400" dirty="0"/>
              <a:t>A figure of speech that makes a comparison, showing similarities between two things.</a:t>
            </a:r>
          </a:p>
          <a:p>
            <a:pPr marL="285750" indent="-285750">
              <a:spcBef>
                <a:spcPts val="1600"/>
              </a:spcBef>
            </a:pPr>
            <a:r>
              <a:rPr lang="en-US" sz="2400" dirty="0"/>
              <a:t>Uses the words “like” or “as” to draw resemblance.</a:t>
            </a:r>
          </a:p>
          <a:p>
            <a:pPr marL="285750" indent="-285750">
              <a:spcBef>
                <a:spcPts val="1600"/>
              </a:spcBef>
            </a:pPr>
            <a:r>
              <a:rPr lang="en-US" sz="2400" dirty="0"/>
              <a:t>“Wise as an owl”</a:t>
            </a:r>
          </a:p>
          <a:p>
            <a:pPr marL="285750" indent="-285750">
              <a:spcBef>
                <a:spcPts val="1600"/>
              </a:spcBef>
            </a:pPr>
            <a:r>
              <a:rPr lang="en-US" sz="2400" dirty="0"/>
              <a:t>“Cute as a kitten”</a:t>
            </a:r>
          </a:p>
          <a:p>
            <a:pPr marL="285750" indent="-285750">
              <a:spcBef>
                <a:spcPts val="1600"/>
              </a:spcBef>
              <a:spcAft>
                <a:spcPts val="1600"/>
              </a:spcAft>
            </a:pPr>
            <a:r>
              <a:rPr lang="en-US" sz="2400" dirty="0"/>
              <a:t>“Strong as an ox”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36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A figure of speech in which a word or phrase is applied to an object or action to which it is not literally applicable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1600"/>
              </a:spcBef>
              <a:spcAft>
                <a:spcPts val="1600"/>
              </a:spcAft>
            </a:pPr>
            <a:r>
              <a:rPr lang="en-US" sz="2800" dirty="0"/>
              <a:t>“The snow is a white blanket.”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2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342900">
              <a:spcBef>
                <a:spcPts val="0"/>
              </a:spcBef>
              <a:buSzPts val="1800"/>
            </a:pPr>
            <a:r>
              <a:rPr lang="en-US" sz="2400" dirty="0"/>
              <a:t>A figure of speech in which a thing, idea, or animal is given human attributes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pPr marL="457200" indent="-342900">
              <a:spcBef>
                <a:spcPts val="0"/>
              </a:spcBef>
              <a:buSzPts val="1800"/>
            </a:pPr>
            <a:r>
              <a:rPr lang="en-US" sz="2400" dirty="0"/>
              <a:t>Portrayed in such a way that we feel they have the ability to act like human beings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1600"/>
              </a:spcBef>
              <a:buNone/>
            </a:pPr>
            <a:r>
              <a:rPr lang="en-US" dirty="0"/>
              <a:t>“The stars danced playfully in the moonlit sky.”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en-US" dirty="0"/>
              <a:t>“My alarm clock yells at me every morning.”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5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 figure of speech where an object, person, or situation has another meaning other than its literal meaning.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Have a deeper meaning in the context of the whole story or poem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Used to enhance a theme, idea, or a character.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439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use figurative language to represent objects, actions, and ideas in such a way that it appeals to our physical senses.</a:t>
            </a:r>
          </a:p>
          <a:p>
            <a:r>
              <a:rPr lang="en-US" dirty="0"/>
              <a:t>Associated with mental pictures</a:t>
            </a:r>
          </a:p>
          <a:p>
            <a:r>
              <a:rPr lang="en-US" dirty="0"/>
              <a:t>Needs the aid of figures of speech like simile, metaphor, personification, and onomatopoeia, in order to appeal to the bodily senses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 wandered lonely as a cloud</a:t>
            </a:r>
            <a:br>
              <a:rPr lang="en-US" dirty="0"/>
            </a:br>
            <a:r>
              <a:rPr lang="en-US" dirty="0"/>
              <a:t>That floats on high o’er vales and hills,</a:t>
            </a:r>
            <a:br>
              <a:rPr lang="en-US" dirty="0"/>
            </a:br>
            <a:r>
              <a:rPr lang="en-US" dirty="0"/>
              <a:t>When all at once I saw a crowd,</a:t>
            </a:r>
            <a:br>
              <a:rPr lang="en-US" dirty="0"/>
            </a:br>
            <a:r>
              <a:rPr lang="en-US" dirty="0"/>
              <a:t>A host, of golden daffodils;</a:t>
            </a:r>
            <a:br>
              <a:rPr lang="en-US" dirty="0"/>
            </a:br>
            <a:r>
              <a:rPr lang="en-US" dirty="0"/>
              <a:t>Beside the lake, beneath the trees,</a:t>
            </a:r>
            <a:br>
              <a:rPr lang="en-US" dirty="0"/>
            </a:br>
            <a:r>
              <a:rPr lang="en-US" dirty="0"/>
              <a:t>Fluttering and dancing in the breeze.”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9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stressed and unstressed syllables within the lines of a </a:t>
            </a:r>
            <a:r>
              <a:rPr lang="en-US" sz="2400" dirty="0" smtClean="0"/>
              <a:t>poem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stressed syllables are longer while the unstressed syllables are </a:t>
            </a:r>
            <a:r>
              <a:rPr lang="en-US" sz="2400" dirty="0" smtClean="0"/>
              <a:t>shorter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Gives the poem a melodious sound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32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Twelfth Night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by William Shakespeare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“If music be the food of love, play on;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Give me excess of it, that, surfeiting,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appetite may sicken, and so die.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That strain again! it had a dying fall: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O, it came o’er my ear like the sweet sound,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That breathes upon a bank of violets …”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3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Twelfth Night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by William Shakespeare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b="1" dirty="0"/>
              <a:t>If</a:t>
            </a:r>
            <a:r>
              <a:rPr lang="en-US" dirty="0"/>
              <a:t> mus</a:t>
            </a:r>
            <a:r>
              <a:rPr lang="en-US" b="1" dirty="0"/>
              <a:t>ic</a:t>
            </a:r>
            <a:r>
              <a:rPr lang="en-US" dirty="0"/>
              <a:t> be </a:t>
            </a:r>
            <a:r>
              <a:rPr lang="en-US" b="1" dirty="0"/>
              <a:t>the</a:t>
            </a:r>
            <a:r>
              <a:rPr lang="en-US" dirty="0"/>
              <a:t> food </a:t>
            </a:r>
            <a:r>
              <a:rPr lang="en-US" b="1" dirty="0"/>
              <a:t>of</a:t>
            </a:r>
            <a:r>
              <a:rPr lang="en-US" dirty="0"/>
              <a:t> love, </a:t>
            </a:r>
            <a:r>
              <a:rPr lang="en-US" b="1" dirty="0"/>
              <a:t>play</a:t>
            </a:r>
            <a:r>
              <a:rPr lang="en-US" dirty="0"/>
              <a:t> on;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Give</a:t>
            </a:r>
            <a:r>
              <a:rPr lang="en-US" dirty="0"/>
              <a:t> me </a:t>
            </a:r>
            <a:r>
              <a:rPr lang="en-US" b="1" dirty="0"/>
              <a:t>ex</a:t>
            </a:r>
            <a:r>
              <a:rPr lang="en-US" dirty="0"/>
              <a:t>cess </a:t>
            </a:r>
            <a:r>
              <a:rPr lang="en-US" b="1" dirty="0"/>
              <a:t>of</a:t>
            </a:r>
            <a:r>
              <a:rPr lang="en-US" dirty="0"/>
              <a:t> it, </a:t>
            </a:r>
            <a:r>
              <a:rPr lang="en-US" b="1" dirty="0"/>
              <a:t>that</a:t>
            </a:r>
            <a:r>
              <a:rPr lang="en-US" dirty="0"/>
              <a:t>, surf</a:t>
            </a:r>
            <a:r>
              <a:rPr lang="en-US" b="1" dirty="0"/>
              <a:t>ei</a:t>
            </a:r>
            <a:r>
              <a:rPr lang="en-US" dirty="0"/>
              <a:t>ting,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The</a:t>
            </a:r>
            <a:r>
              <a:rPr lang="en-US" dirty="0"/>
              <a:t> ap</a:t>
            </a:r>
            <a:r>
              <a:rPr lang="en-US" b="1" dirty="0"/>
              <a:t>pe</a:t>
            </a:r>
            <a:r>
              <a:rPr lang="en-US" dirty="0"/>
              <a:t>tite </a:t>
            </a:r>
            <a:r>
              <a:rPr lang="en-US" b="1" dirty="0"/>
              <a:t>may</a:t>
            </a:r>
            <a:r>
              <a:rPr lang="en-US" dirty="0"/>
              <a:t> sic</a:t>
            </a:r>
            <a:r>
              <a:rPr lang="en-US" b="1" dirty="0"/>
              <a:t>ken</a:t>
            </a:r>
            <a:r>
              <a:rPr lang="en-US" dirty="0"/>
              <a:t>, and </a:t>
            </a:r>
            <a:r>
              <a:rPr lang="en-US" b="1" dirty="0"/>
              <a:t>so</a:t>
            </a:r>
            <a:r>
              <a:rPr lang="en-US" dirty="0"/>
              <a:t> die.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That</a:t>
            </a:r>
            <a:r>
              <a:rPr lang="en-US" dirty="0"/>
              <a:t> strain </a:t>
            </a:r>
            <a:r>
              <a:rPr lang="en-US" b="1" dirty="0"/>
              <a:t>a</a:t>
            </a:r>
            <a:r>
              <a:rPr lang="en-US" dirty="0"/>
              <a:t>gain! </a:t>
            </a:r>
            <a:r>
              <a:rPr lang="en-US" b="1" dirty="0"/>
              <a:t>it</a:t>
            </a:r>
            <a:r>
              <a:rPr lang="en-US" dirty="0"/>
              <a:t> had </a:t>
            </a:r>
            <a:r>
              <a:rPr lang="en-US" b="1" dirty="0"/>
              <a:t>a</a:t>
            </a:r>
            <a:r>
              <a:rPr lang="en-US" dirty="0"/>
              <a:t> dy</a:t>
            </a:r>
            <a:r>
              <a:rPr lang="en-US" b="1" dirty="0"/>
              <a:t>ing</a:t>
            </a:r>
            <a:r>
              <a:rPr lang="en-US" dirty="0"/>
              <a:t> fall: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</a:t>
            </a:r>
            <a:r>
              <a:rPr lang="en-US" dirty="0"/>
              <a:t>, it </a:t>
            </a:r>
            <a:r>
              <a:rPr lang="en-US" b="1" dirty="0"/>
              <a:t>came</a:t>
            </a:r>
            <a:r>
              <a:rPr lang="en-US" dirty="0"/>
              <a:t> o’er </a:t>
            </a:r>
            <a:r>
              <a:rPr lang="en-US" b="1" dirty="0"/>
              <a:t>my</a:t>
            </a:r>
            <a:r>
              <a:rPr lang="en-US" dirty="0"/>
              <a:t> ear </a:t>
            </a:r>
            <a:r>
              <a:rPr lang="en-US" b="1" dirty="0"/>
              <a:t>like</a:t>
            </a:r>
            <a:r>
              <a:rPr lang="en-US" dirty="0"/>
              <a:t> the </a:t>
            </a:r>
            <a:r>
              <a:rPr lang="en-US" b="1" dirty="0"/>
              <a:t>sweet</a:t>
            </a:r>
            <a:r>
              <a:rPr lang="en-US" dirty="0"/>
              <a:t> sound,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That</a:t>
            </a:r>
            <a:r>
              <a:rPr lang="en-US" dirty="0"/>
              <a:t> breathes </a:t>
            </a:r>
            <a:r>
              <a:rPr lang="en-US" b="1" dirty="0"/>
              <a:t>u</a:t>
            </a:r>
            <a:r>
              <a:rPr lang="en-US" dirty="0"/>
              <a:t>pon </a:t>
            </a:r>
            <a:r>
              <a:rPr lang="en-US" b="1" dirty="0"/>
              <a:t>a</a:t>
            </a:r>
            <a:r>
              <a:rPr lang="en-US" dirty="0"/>
              <a:t> bank </a:t>
            </a:r>
            <a:r>
              <a:rPr lang="en-US" b="1" dirty="0"/>
              <a:t>of</a:t>
            </a:r>
            <a:r>
              <a:rPr lang="en-US" dirty="0"/>
              <a:t> violets …”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3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syllable followed by a long syllable</a:t>
            </a:r>
          </a:p>
          <a:p>
            <a:r>
              <a:rPr lang="en-US" dirty="0"/>
              <a:t>Metrical foot</a:t>
            </a:r>
          </a:p>
          <a:p>
            <a:r>
              <a:rPr lang="en-US" dirty="0"/>
              <a:t>​Iambic dimeter (2 iambs per line/4 syllables)</a:t>
            </a:r>
          </a:p>
          <a:p>
            <a:r>
              <a:rPr lang="en-US" dirty="0"/>
              <a:t>Iambic </a:t>
            </a:r>
            <a:r>
              <a:rPr lang="en-US" dirty="0" err="1"/>
              <a:t>trimeter</a:t>
            </a:r>
            <a:r>
              <a:rPr lang="en-US" dirty="0"/>
              <a:t> (3 iambs per line/6 syllables)</a:t>
            </a:r>
          </a:p>
          <a:p>
            <a:r>
              <a:rPr lang="en-US" dirty="0"/>
              <a:t>Iambic tetrameter </a:t>
            </a:r>
          </a:p>
          <a:p>
            <a:r>
              <a:rPr lang="en-US" dirty="0"/>
              <a:t>Iambic pentameter</a:t>
            </a:r>
          </a:p>
          <a:p>
            <a:r>
              <a:rPr lang="en-US" dirty="0"/>
              <a:t>​Iambic hexameter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3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Emily Dickinson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“The only news I know</a:t>
            </a:r>
            <a:br>
              <a:rPr lang="en-US" sz="3200" dirty="0"/>
            </a:br>
            <a:r>
              <a:rPr lang="en-US" sz="3200" dirty="0"/>
              <a:t>Is bulletins all day</a:t>
            </a:r>
            <a:br>
              <a:rPr lang="en-US" sz="3200" dirty="0"/>
            </a:br>
            <a:r>
              <a:rPr lang="en-US" sz="3200" dirty="0"/>
              <a:t>From Immortality.</a:t>
            </a:r>
            <a:br>
              <a:rPr lang="en-US" sz="3200" dirty="0"/>
            </a:br>
            <a:r>
              <a:rPr lang="en-US" sz="3200" dirty="0"/>
              <a:t>The only shows I see,</a:t>
            </a:r>
            <a:br>
              <a:rPr lang="en-US" sz="3200" dirty="0"/>
            </a:br>
            <a:r>
              <a:rPr lang="en-US" sz="3200" dirty="0"/>
              <a:t>Tomorrow and Today,</a:t>
            </a:r>
            <a:br>
              <a:rPr lang="en-US" sz="3200" dirty="0"/>
            </a:br>
            <a:r>
              <a:rPr lang="en-US" sz="3200" dirty="0"/>
              <a:t>Perchance Eternity.”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906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​Two rhyming lines in a verse</a:t>
            </a:r>
          </a:p>
          <a:p>
            <a:r>
              <a:rPr lang="en-US" sz="2800" dirty="0"/>
              <a:t>​Same meter​​</a:t>
            </a:r>
          </a:p>
          <a:p>
            <a:r>
              <a:rPr lang="en-US" sz="2800" dirty="0"/>
              <a:t>​Can be an independent poem or part of other poetry (Shakespeare sonnets)</a:t>
            </a:r>
          </a:p>
          <a:p>
            <a:r>
              <a:rPr lang="en-US" sz="2800" dirty="0"/>
              <a:t>If this be error and upon me proved,</a:t>
            </a:r>
            <a:br>
              <a:rPr lang="en-US" sz="2800" dirty="0"/>
            </a:br>
            <a:r>
              <a:rPr lang="en-US" sz="2800" dirty="0"/>
              <a:t>I never writ, nor no man ever loved.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516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pattern of rhyme at the end of a verse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It </a:t>
            </a:r>
            <a:r>
              <a:rPr lang="en-US" sz="3200" dirty="0"/>
              <a:t>is the structure of the end words of the line/verse. </a:t>
            </a:r>
          </a:p>
        </p:txBody>
      </p:sp>
    </p:spTree>
    <p:extLst>
      <p:ext uri="{BB962C8B-B14F-4D97-AF65-F5344CB8AC3E}">
        <p14:creationId xmlns:p14="http://schemas.microsoft.com/office/powerpoint/2010/main" val="418083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Verse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 meter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rhyme scheme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set patter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so much depends</a:t>
            </a:r>
            <a:b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upon</a:t>
            </a:r>
            <a:b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 red wheel</a:t>
            </a:r>
            <a:b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barrow...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9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16</TotalTime>
  <Words>458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Schoolbook</vt:lpstr>
      <vt:lpstr>Corbel</vt:lpstr>
      <vt:lpstr>Courier New</vt:lpstr>
      <vt:lpstr>Feathered</vt:lpstr>
      <vt:lpstr>Introduction to Poetry</vt:lpstr>
      <vt:lpstr>Meter</vt:lpstr>
      <vt:lpstr>Twelfth Night  by William Shakespeare</vt:lpstr>
      <vt:lpstr>Twelfth Night  by William Shakespeare</vt:lpstr>
      <vt:lpstr>Iamb</vt:lpstr>
      <vt:lpstr>Emily Dickinson</vt:lpstr>
      <vt:lpstr>Couplet</vt:lpstr>
      <vt:lpstr>Rhyme Scheme</vt:lpstr>
      <vt:lpstr>Free Verse</vt:lpstr>
      <vt:lpstr>Stanza</vt:lpstr>
      <vt:lpstr>Figurative Language</vt:lpstr>
      <vt:lpstr>Simile</vt:lpstr>
      <vt:lpstr>Metaphor</vt:lpstr>
      <vt:lpstr>Personification</vt:lpstr>
      <vt:lpstr>Symbol</vt:lpstr>
      <vt:lpstr>Imagery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Poetry</dc:title>
  <dc:creator>Alyson Bossert</dc:creator>
  <cp:lastModifiedBy>Alyson Bossert</cp:lastModifiedBy>
  <cp:revision>3</cp:revision>
  <dcterms:created xsi:type="dcterms:W3CDTF">2018-11-26T22:31:43Z</dcterms:created>
  <dcterms:modified xsi:type="dcterms:W3CDTF">2018-11-26T22:48:43Z</dcterms:modified>
</cp:coreProperties>
</file>