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69E1F8-5AF9-4BDC-AA3B-B703F45BBF61}" v="9" dt="2018-12-10T22:52:54.2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1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  <a:endParaRPr lang="en-GB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 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 01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Quote</a:t>
            </a:r>
            <a:endParaRPr lang="en-GB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4" r:id="rId7"/>
    <p:sldLayoutId id="2147483665" r:id="rId8"/>
    <p:sldLayoutId id="2147483673" r:id="rId9"/>
    <p:sldLayoutId id="2147483662" r:id="rId10"/>
    <p:sldLayoutId id="2147483663" r:id="rId11"/>
    <p:sldLayoutId id="2147483664" r:id="rId12"/>
    <p:sldLayoutId id="2147483675" r:id="rId13"/>
    <p:sldLayoutId id="2147483676" r:id="rId14"/>
    <p:sldLayoutId id="2147483672" r:id="rId15"/>
    <p:sldLayoutId id="2147483667" r:id="rId16"/>
    <p:sldLayoutId id="2147483668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The Tragedy of Julius Caesar</a:t>
            </a:r>
            <a:endParaRPr lang="en-GB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William Shakespeare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III Discussion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88828"/>
          </a:xfrm>
        </p:spPr>
        <p:txBody>
          <a:bodyPr>
            <a:normAutofit/>
          </a:bodyPr>
          <a:lstStyle/>
          <a:p>
            <a:r>
              <a:rPr lang="en-US" dirty="0" smtClean="0"/>
              <a:t>How did you feel when Caesar chose not to read </a:t>
            </a:r>
            <a:r>
              <a:rPr lang="en-US" dirty="0" err="1" smtClean="0"/>
              <a:t>Artemidorus</a:t>
            </a:r>
            <a:r>
              <a:rPr lang="en-US" dirty="0" smtClean="0"/>
              <a:t>’ letter?</a:t>
            </a:r>
          </a:p>
          <a:p>
            <a:r>
              <a:rPr lang="en-US" dirty="0" smtClean="0"/>
              <a:t>How do the conspirators feel immediately after Caesar’s death?</a:t>
            </a:r>
          </a:p>
          <a:p>
            <a:r>
              <a:rPr lang="en-US" dirty="0" smtClean="0"/>
              <a:t>How does Antony show loyalty to the conspirators?</a:t>
            </a:r>
          </a:p>
          <a:p>
            <a:r>
              <a:rPr lang="en-US" dirty="0" smtClean="0"/>
              <a:t>Were the conspirators justified in killing Caesar?  Why or why not?</a:t>
            </a:r>
          </a:p>
          <a:p>
            <a:r>
              <a:rPr lang="en-US" dirty="0" smtClean="0"/>
              <a:t>Why does Cassius tell Antony that he’ll have equal power in the new government?</a:t>
            </a:r>
          </a:p>
          <a:p>
            <a:r>
              <a:rPr lang="en-US" dirty="0" smtClean="0"/>
              <a:t>What does Brutus mean when he says, “not that I loved Caesar less, but I loved Rome more”?</a:t>
            </a:r>
          </a:p>
        </p:txBody>
      </p:sp>
    </p:spTree>
    <p:extLst>
      <p:ext uri="{BB962C8B-B14F-4D97-AF65-F5344CB8AC3E}">
        <p14:creationId xmlns:p14="http://schemas.microsoft.com/office/powerpoint/2010/main" val="249761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III Discussion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Brutus leave before Antony speaks?</a:t>
            </a:r>
          </a:p>
          <a:p>
            <a:r>
              <a:rPr lang="en-US" dirty="0" smtClean="0"/>
              <a:t>How does it affect the crowd when Antony repeats over and over that Brutus said Caesar was ambitious and Brutus is an honorable man?</a:t>
            </a:r>
          </a:p>
          <a:p>
            <a:r>
              <a:rPr lang="en-US" dirty="0" smtClean="0"/>
              <a:t>How truthful do you think Antony is during his speech?</a:t>
            </a:r>
            <a:endParaRPr lang="en-US" dirty="0"/>
          </a:p>
          <a:p>
            <a:r>
              <a:rPr lang="en-US" dirty="0" smtClean="0"/>
              <a:t>Were </a:t>
            </a:r>
            <a:r>
              <a:rPr lang="en-US" dirty="0"/>
              <a:t>the citizens justified in attacking </a:t>
            </a:r>
            <a:r>
              <a:rPr lang="en-US" dirty="0" err="1"/>
              <a:t>Cinna</a:t>
            </a:r>
            <a:r>
              <a:rPr lang="en-US" dirty="0"/>
              <a:t> the poet</a:t>
            </a:r>
            <a:r>
              <a:rPr lang="en-US" dirty="0" smtClean="0"/>
              <a:t>?  Why does Shakespeare include this scene?</a:t>
            </a:r>
            <a:endParaRPr lang="en-US" dirty="0"/>
          </a:p>
          <a:p>
            <a:r>
              <a:rPr lang="en-US" dirty="0"/>
              <a:t>How should we apply justice in society?  Whose rules do we follow?  How do we punish people who break the rules?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6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IV Discussion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would you evaluate the triumvirate's actions in this scene?</a:t>
            </a:r>
          </a:p>
          <a:p>
            <a:r>
              <a:rPr lang="en-US" dirty="0" smtClean="0"/>
              <a:t>In this scene, we see a different side to Antony.  What does he say that seems out of character with the simple and honest man he seemed to be in the previous act?</a:t>
            </a:r>
          </a:p>
          <a:p>
            <a:r>
              <a:rPr lang="en-US" dirty="0" smtClean="0"/>
              <a:t>How accurate is </a:t>
            </a:r>
            <a:r>
              <a:rPr lang="en-US" dirty="0" err="1" smtClean="0"/>
              <a:t>cassius</a:t>
            </a:r>
            <a:r>
              <a:rPr lang="en-US" dirty="0" smtClean="0"/>
              <a:t>’ position that a friend would overlook faults?</a:t>
            </a:r>
          </a:p>
          <a:p>
            <a:r>
              <a:rPr lang="en-US" dirty="0" smtClean="0"/>
              <a:t>Which general is wiser, Brutus for wanting to approach the enemy in Philippi or Cassius for wanting to stay near Sardis?</a:t>
            </a:r>
          </a:p>
          <a:p>
            <a:r>
              <a:rPr lang="en-US" dirty="0" smtClean="0"/>
              <a:t>Why do you think Caesar’s ghost tells Brutus he will see him at Philippi?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0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96B90C9A-0E28-440F-9B48-9FF6A9E69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DRAMA</a:t>
            </a:r>
          </a:p>
        </p:txBody>
      </p:sp>
      <p:sp>
        <p:nvSpPr>
          <p:cNvPr id="17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Graphic 9" descr="Drama">
            <a:extLst>
              <a:ext uri="{FF2B5EF4-FFF2-40B4-BE49-F238E27FC236}">
                <a16:creationId xmlns:a16="http://schemas.microsoft.com/office/drawing/2014/main" id="{7DBA2B4D-F42B-4F7A-9110-6224A9D488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1109B-5A39-4A88-B6F5-31D80C963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 u="sng" dirty="0">
                <a:solidFill>
                  <a:srgbClr val="000000"/>
                </a:solidFill>
              </a:rPr>
              <a:t>Drama</a:t>
            </a:r>
            <a:r>
              <a:rPr lang="en-US" sz="2000" dirty="0">
                <a:solidFill>
                  <a:srgbClr val="000000"/>
                </a:solidFill>
              </a:rPr>
              <a:t> is an art form that allows us to be spectator/participators in a story</a:t>
            </a:r>
          </a:p>
          <a:p>
            <a:r>
              <a:rPr lang="en-US" sz="2000" dirty="0">
                <a:solidFill>
                  <a:srgbClr val="000000"/>
                </a:solidFill>
              </a:rPr>
              <a:t>Makes powerful comments on </a:t>
            </a:r>
            <a:r>
              <a:rPr lang="en-US" sz="2000" b="1" u="sng" dirty="0">
                <a:solidFill>
                  <a:srgbClr val="000000"/>
                </a:solidFill>
              </a:rPr>
              <a:t>human nature and the human condition</a:t>
            </a:r>
          </a:p>
          <a:p>
            <a:r>
              <a:rPr lang="en-US" sz="2000" dirty="0">
                <a:solidFill>
                  <a:srgbClr val="000000"/>
                </a:solidFill>
              </a:rPr>
              <a:t>Reveals </a:t>
            </a:r>
            <a:r>
              <a:rPr lang="en-US" sz="2000" b="1" u="sng" dirty="0">
                <a:solidFill>
                  <a:srgbClr val="000000"/>
                </a:solidFill>
              </a:rPr>
              <a:t>human truth arising out of characters under pressure </a:t>
            </a:r>
            <a:r>
              <a:rPr lang="en-US" sz="2000" dirty="0">
                <a:solidFill>
                  <a:srgbClr val="000000"/>
                </a:solidFill>
              </a:rPr>
              <a:t>of situation</a:t>
            </a:r>
          </a:p>
          <a:p>
            <a:r>
              <a:rPr lang="en-US" sz="2000" dirty="0">
                <a:solidFill>
                  <a:srgbClr val="000000"/>
                </a:solidFill>
              </a:rPr>
              <a:t>It is a </a:t>
            </a:r>
            <a:r>
              <a:rPr lang="en-US" sz="2000" b="1" u="sng" dirty="0">
                <a:solidFill>
                  <a:srgbClr val="000000"/>
                </a:solidFill>
              </a:rPr>
              <a:t>persuasive and memorable </a:t>
            </a:r>
            <a:r>
              <a:rPr lang="en-US" sz="2000" dirty="0">
                <a:solidFill>
                  <a:srgbClr val="000000"/>
                </a:solidFill>
              </a:rPr>
              <a:t>mode of conveying truth</a:t>
            </a:r>
          </a:p>
          <a:p>
            <a:r>
              <a:rPr lang="en-US" sz="2000" b="1" u="sng" dirty="0">
                <a:solidFill>
                  <a:srgbClr val="000000"/>
                </a:solidFill>
              </a:rPr>
              <a:t>Visual, auditory, and spoken.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8A0349-A56E-43DF-AEE6-13AA7525C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100">
                <a:solidFill>
                  <a:srgbClr val="898989"/>
                </a:solidFill>
                <a:latin typeface="+mn-lt"/>
              </a:rPr>
              <a:pPr>
                <a:spcAft>
                  <a:spcPts val="600"/>
                </a:spcAft>
              </a:pPr>
              <a:t>2</a:t>
            </a:fld>
            <a:endParaRPr lang="en-US" sz="1100">
              <a:solidFill>
                <a:srgbClr val="89898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633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CAA90F0-52F9-4E40-B326-2B9572FA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C9C34C-1356-4A57-B0DB-E970DD8E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25A19F6-2272-482C-9F7F-03F5118FC7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Tragedy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AF545C-AC82-4AC5-896A-9B23B42FE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Comedy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5D5E32-0613-4CB9-A3FF-B34D93EE64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1" u="sng" dirty="0"/>
              <a:t>Tragedy</a:t>
            </a:r>
            <a:r>
              <a:rPr lang="en-US" sz="2400" dirty="0"/>
              <a:t> is the branch of drama that treats in a serious style the sorrowful events experienced, encountered, or caused by a heroic individual.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200" dirty="0"/>
              <a:t>Originated from the Greeks and derived from Homer’s works.  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3B8B838-A76C-4392-AD26-1BE7F2E30E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b="1" u="sng" dirty="0"/>
              <a:t>Comedy</a:t>
            </a:r>
            <a:r>
              <a:rPr lang="en-US" sz="2400" dirty="0"/>
              <a:t> is the branch of drama meant to be amusing  and entertaining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200" dirty="0"/>
              <a:t>Happy endings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Imitation of the ridiculous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3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15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661E0E97-4044-4A23-8C97-FBBD65DFE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LITERARY TERMS</a:t>
            </a:r>
          </a:p>
        </p:txBody>
      </p:sp>
      <p:sp>
        <p:nvSpPr>
          <p:cNvPr id="27" name="Content Placeholder 8">
            <a:extLst>
              <a:ext uri="{FF2B5EF4-FFF2-40B4-BE49-F238E27FC236}">
                <a16:creationId xmlns:a16="http://schemas.microsoft.com/office/drawing/2014/main" id="{FE3B9763-5930-446E-8DAE-4D3158DFA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52950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u="sng" dirty="0">
                <a:solidFill>
                  <a:srgbClr val="000000"/>
                </a:solidFill>
              </a:rPr>
              <a:t>Conflict</a:t>
            </a:r>
            <a:r>
              <a:rPr lang="en-US" sz="2400" dirty="0">
                <a:solidFill>
                  <a:srgbClr val="000000"/>
                </a:solidFill>
              </a:rPr>
              <a:t>:  main problem that drives the plot and fuels the action.</a:t>
            </a:r>
          </a:p>
          <a:p>
            <a:r>
              <a:rPr lang="en-US" sz="2400" b="1" u="sng" dirty="0">
                <a:solidFill>
                  <a:srgbClr val="000000"/>
                </a:solidFill>
              </a:rPr>
              <a:t>Suspense</a:t>
            </a:r>
            <a:r>
              <a:rPr lang="en-US" sz="2400" dirty="0">
                <a:solidFill>
                  <a:srgbClr val="000000"/>
                </a:solidFill>
              </a:rPr>
              <a:t>: building of tension</a:t>
            </a:r>
          </a:p>
          <a:p>
            <a:r>
              <a:rPr lang="en-US" sz="2400" b="1" u="sng" dirty="0">
                <a:solidFill>
                  <a:srgbClr val="000000"/>
                </a:solidFill>
              </a:rPr>
              <a:t>Monologues</a:t>
            </a:r>
            <a:r>
              <a:rPr lang="en-US" sz="2400" dirty="0">
                <a:solidFill>
                  <a:srgbClr val="000000"/>
                </a:solidFill>
              </a:rPr>
              <a:t>:  single person speaking to the other characters on stage or the audience. It's a dramatic speech that gives us access to the character's thoughts—or at least the ones they're willing to reveal to us.</a:t>
            </a:r>
          </a:p>
          <a:p>
            <a:r>
              <a:rPr lang="en-US" sz="2400" b="1" u="sng" dirty="0">
                <a:solidFill>
                  <a:srgbClr val="000000"/>
                </a:solidFill>
              </a:rPr>
              <a:t>Soliloquies</a:t>
            </a:r>
            <a:r>
              <a:rPr lang="en-US" sz="2400" dirty="0">
                <a:solidFill>
                  <a:srgbClr val="000000"/>
                </a:solidFill>
              </a:rPr>
              <a:t>: monologue given by a character in a play who is alone on the stage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Usually reveals key thoughts, feelings, and opinions to the 	audience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A93E2D-F19E-435F-B1CF-4D05BA49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>
                <a:solidFill>
                  <a:srgbClr val="898989"/>
                </a:solidFill>
                <a:latin typeface="+mn-lt"/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rgbClr val="89898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85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F70D-19DA-4309-8803-BA4F5B58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A99C23-6322-4391-8379-8851E736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99A37-FFA6-4448-B7B0-BF3110B69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Protagonist:</a:t>
            </a:r>
            <a:r>
              <a:rPr lang="en-US" dirty="0"/>
              <a:t> main character, “good guy”</a:t>
            </a:r>
          </a:p>
          <a:p>
            <a:pPr marL="0" indent="0">
              <a:buNone/>
            </a:pPr>
            <a:endParaRPr lang="en-US" b="1" u="sng" dirty="0"/>
          </a:p>
          <a:p>
            <a:r>
              <a:rPr lang="en-US" b="1" u="sng" dirty="0"/>
              <a:t>Antagonist:</a:t>
            </a:r>
            <a:r>
              <a:rPr lang="en-US" dirty="0"/>
              <a:t> group/person who stands against the protagonist, “bad guy”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1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 Discussion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</a:t>
            </a:r>
            <a:r>
              <a:rPr lang="en-US" dirty="0" err="1" smtClean="0"/>
              <a:t>Marullus</a:t>
            </a:r>
            <a:r>
              <a:rPr lang="en-US" dirty="0" smtClean="0"/>
              <a:t> and Flavius dare to take down Caesar’s decorations?  </a:t>
            </a:r>
          </a:p>
          <a:p>
            <a:r>
              <a:rPr lang="en-US" dirty="0" smtClean="0"/>
              <a:t>What can we infer about Antony at this point in the play?</a:t>
            </a:r>
          </a:p>
          <a:p>
            <a:r>
              <a:rPr lang="en-US" dirty="0" smtClean="0"/>
              <a:t>Why does Caesar choose to ignore the warning of the soothsayer?  What does this imply about his character?</a:t>
            </a:r>
          </a:p>
          <a:p>
            <a:r>
              <a:rPr lang="en-US" dirty="0" smtClean="0"/>
              <a:t>What else is Caesar concerned about, besides power?</a:t>
            </a:r>
          </a:p>
          <a:p>
            <a:r>
              <a:rPr lang="en-US" dirty="0" smtClean="0"/>
              <a:t>Is </a:t>
            </a:r>
            <a:r>
              <a:rPr lang="en-US" dirty="0" err="1" smtClean="0"/>
              <a:t>Casca</a:t>
            </a:r>
            <a:r>
              <a:rPr lang="en-US" dirty="0" smtClean="0"/>
              <a:t> reliable?  Why or why not?</a:t>
            </a:r>
          </a:p>
          <a:p>
            <a:r>
              <a:rPr lang="en-US" dirty="0" smtClean="0"/>
              <a:t>How does Cassius use </a:t>
            </a:r>
            <a:r>
              <a:rPr lang="en-US" dirty="0" err="1" smtClean="0"/>
              <a:t>Casca’s</a:t>
            </a:r>
            <a:r>
              <a:rPr lang="en-US" dirty="0" smtClean="0"/>
              <a:t> superstition to convince him to join the conspiracy?</a:t>
            </a:r>
          </a:p>
        </p:txBody>
      </p:sp>
    </p:spTree>
    <p:extLst>
      <p:ext uri="{BB962C8B-B14F-4D97-AF65-F5344CB8AC3E}">
        <p14:creationId xmlns:p14="http://schemas.microsoft.com/office/powerpoint/2010/main" val="38112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 Discussion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tell us about Cassius when he says, “The fault, dear Brutus, is not in our stars, But in ourselves, that we are underlings</a:t>
            </a:r>
            <a:r>
              <a:rPr lang="en-US" dirty="0" smtClean="0"/>
              <a:t>”?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Why do you think Antony believes Cassius isn’t dangerous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is it so important for Brutus to join the conspiracy?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94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 Discussion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would you describe Brutus’ emotions at the opening of scene 1?</a:t>
            </a:r>
          </a:p>
          <a:p>
            <a:r>
              <a:rPr lang="en-US" dirty="0" smtClean="0"/>
              <a:t>Brutus is worried that Caesar will become a tyrant.  Give an example of a history leader popular with the people who later became tyrannical.</a:t>
            </a:r>
          </a:p>
          <a:p>
            <a:r>
              <a:rPr lang="en-US" dirty="0" smtClean="0"/>
              <a:t>Why is Brutus against including someone like Cicero?</a:t>
            </a:r>
          </a:p>
          <a:p>
            <a:r>
              <a:rPr lang="en-US" dirty="0" smtClean="0"/>
              <a:t>What does Brutus mean when he says, “Let us be </a:t>
            </a:r>
            <a:r>
              <a:rPr lang="en-US" dirty="0" err="1" smtClean="0"/>
              <a:t>sacrificers</a:t>
            </a:r>
            <a:r>
              <a:rPr lang="en-US" dirty="0" smtClean="0"/>
              <a:t>, but not butchers”?</a:t>
            </a:r>
          </a:p>
        </p:txBody>
      </p:sp>
    </p:spTree>
    <p:extLst>
      <p:ext uri="{BB962C8B-B14F-4D97-AF65-F5344CB8AC3E}">
        <p14:creationId xmlns:p14="http://schemas.microsoft.com/office/powerpoint/2010/main" val="15695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 Discussion 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Caesar mean when he says, “Cowards die many times before their deaths”?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Why is it easy for Decius to convince Brutus to go to the Capitol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does the scene with </a:t>
            </a:r>
            <a:r>
              <a:rPr lang="en-US" dirty="0" err="1"/>
              <a:t>Artemidorus</a:t>
            </a:r>
            <a:r>
              <a:rPr lang="en-US" dirty="0"/>
              <a:t> create suspense?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3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ttern_Template_02_CA - v4" id="{4EEF56C3-EEFC-48A7-8548-6C1D4240D170}" vid="{CAB35229-5F5E-4461-A564-6737846920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67ACAB-C3DC-429D-A23C-0723C084F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992231-163D-4428-A2B8-DA1FE0274129}">
  <ds:schemaRefs>
    <ds:schemaRef ds:uri="http://schemas.microsoft.com/office/2006/documentManagement/types"/>
    <ds:schemaRef ds:uri="http://purl.org/dc/dcmitype/"/>
    <ds:schemaRef ds:uri="6dc4bcd6-49db-4c07-9060-8acfc67cef9f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fb0879af-3eba-417a-a55a-ffe6dcd6ca77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A95DE24-D6C3-4A00-9085-D9594C193A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708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Trade Gothic LT Pro</vt:lpstr>
      <vt:lpstr>Trebuchet MS</vt:lpstr>
      <vt:lpstr>Office Theme</vt:lpstr>
      <vt:lpstr>The Tragedy of Julius Caesar</vt:lpstr>
      <vt:lpstr>DRAMA</vt:lpstr>
      <vt:lpstr>DRAMA</vt:lpstr>
      <vt:lpstr>LITERARY TERMS</vt:lpstr>
      <vt:lpstr>CHARACTERIZATION</vt:lpstr>
      <vt:lpstr>Act I Discussion Questions</vt:lpstr>
      <vt:lpstr>Act I Discussion Questions</vt:lpstr>
      <vt:lpstr>Act II Discussion Questions</vt:lpstr>
      <vt:lpstr>Act II Discussion Questions</vt:lpstr>
      <vt:lpstr>Act III Discussion Questions</vt:lpstr>
      <vt:lpstr>Act III Discussion Questions</vt:lpstr>
      <vt:lpstr>Act IV 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2018-12-10T22:51:32Z</dcterms:created>
  <dcterms:modified xsi:type="dcterms:W3CDTF">2019-01-17T23:01:45Z</dcterms:modified>
</cp:coreProperties>
</file>